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Lst>
  <p:notesMasterIdLst>
    <p:notesMasterId r:id="rId42"/>
  </p:notesMasterIdLst>
  <p:handoutMasterIdLst>
    <p:handoutMasterId r:id="rId43"/>
  </p:handoutMasterIdLst>
  <p:sldIdLst>
    <p:sldId id="284" r:id="rId5"/>
    <p:sldId id="445" r:id="rId6"/>
    <p:sldId id="458" r:id="rId7"/>
    <p:sldId id="452" r:id="rId8"/>
    <p:sldId id="453" r:id="rId9"/>
    <p:sldId id="454" r:id="rId10"/>
    <p:sldId id="455" r:id="rId11"/>
    <p:sldId id="456" r:id="rId12"/>
    <p:sldId id="457" r:id="rId13"/>
    <p:sldId id="451" r:id="rId14"/>
    <p:sldId id="448" r:id="rId15"/>
    <p:sldId id="470" r:id="rId16"/>
    <p:sldId id="437" r:id="rId17"/>
    <p:sldId id="433" r:id="rId18"/>
    <p:sldId id="463" r:id="rId19"/>
    <p:sldId id="471" r:id="rId20"/>
    <p:sldId id="438" r:id="rId21"/>
    <p:sldId id="465" r:id="rId22"/>
    <p:sldId id="428" r:id="rId23"/>
    <p:sldId id="469" r:id="rId24"/>
    <p:sldId id="466" r:id="rId25"/>
    <p:sldId id="435" r:id="rId26"/>
    <p:sldId id="472" r:id="rId27"/>
    <p:sldId id="473" r:id="rId28"/>
    <p:sldId id="474" r:id="rId29"/>
    <p:sldId id="429" r:id="rId30"/>
    <p:sldId id="479" r:id="rId31"/>
    <p:sldId id="478" r:id="rId32"/>
    <p:sldId id="480" r:id="rId33"/>
    <p:sldId id="482" r:id="rId34"/>
    <p:sldId id="484" r:id="rId35"/>
    <p:sldId id="483" r:id="rId36"/>
    <p:sldId id="427" r:id="rId37"/>
    <p:sldId id="487" r:id="rId38"/>
    <p:sldId id="486" r:id="rId39"/>
    <p:sldId id="488" r:id="rId40"/>
    <p:sldId id="286" r:id="rId41"/>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33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0" clrIdx="0">
    <p:extLst>
      <p:ext uri="{19B8F6BF-5375-455C-9EA6-DF929625EA0E}">
        <p15:presenceInfo xmlns:p15="http://schemas.microsoft.com/office/powerpoint/2012/main" userId="Microsoft Office User" providerId="None"/>
      </p:ext>
    </p:extLst>
  </p:cmAuthor>
  <p:cmAuthor id="2" name="Liisa Turan-Walters" initials="LT" lastIdx="1" clrIdx="1">
    <p:extLst>
      <p:ext uri="{19B8F6BF-5375-455C-9EA6-DF929625EA0E}">
        <p15:presenceInfo xmlns:p15="http://schemas.microsoft.com/office/powerpoint/2012/main" userId="S::liituran@publicisgroupe.net::e3a04ddb-12ea-4799-8db6-07d4ec8fe7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159"/>
    <a:srgbClr val="E45574"/>
    <a:srgbClr val="000000"/>
    <a:srgbClr val="F8D2CD"/>
    <a:srgbClr val="002677"/>
    <a:srgbClr val="E7EEFF"/>
    <a:srgbClr val="FFEBE1"/>
    <a:srgbClr val="FDB392"/>
    <a:srgbClr val="FFFFFF"/>
    <a:srgbClr val="F8DA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28"/>
    <p:restoredTop sz="85280" autoAdjust="0"/>
  </p:normalViewPr>
  <p:slideViewPr>
    <p:cSldViewPr snapToGrid="0" snapToObjects="1">
      <p:cViewPr varScale="1">
        <p:scale>
          <a:sx n="94" d="100"/>
          <a:sy n="94" d="100"/>
        </p:scale>
        <p:origin x="2700" y="90"/>
      </p:cViewPr>
      <p:guideLst>
        <p:guide pos="2880"/>
        <p:guide orient="horz" pos="3376"/>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4" d="100"/>
          <a:sy n="114" d="100"/>
        </p:scale>
        <p:origin x="305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B46805-6D58-40DB-BDB3-94366D6601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26C7D6-4560-4E46-B697-B4572F2377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581DAF-1EFB-48B3-B198-4E2D6EF7D153}" type="datetimeFigureOut">
              <a:rPr lang="en-US" smtClean="0"/>
              <a:t>6/16/2025</a:t>
            </a:fld>
            <a:endParaRPr lang="en-US"/>
          </a:p>
        </p:txBody>
      </p:sp>
      <p:sp>
        <p:nvSpPr>
          <p:cNvPr id="4" name="Footer Placeholder 3">
            <a:extLst>
              <a:ext uri="{FF2B5EF4-FFF2-40B4-BE49-F238E27FC236}">
                <a16:creationId xmlns:a16="http://schemas.microsoft.com/office/drawing/2014/main" id="{670F48C7-F5C9-487A-A7F1-5C497A11B3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0DF1CA-DEF8-488E-812E-E13FD6F21D4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A3A6E-334A-406E-9E2D-56A6BBB3588A}" type="slidenum">
              <a:rPr lang="en-US" smtClean="0"/>
              <a:t>‹#›</a:t>
            </a:fld>
            <a:endParaRPr lang="en-US"/>
          </a:p>
        </p:txBody>
      </p:sp>
    </p:spTree>
    <p:extLst>
      <p:ext uri="{BB962C8B-B14F-4D97-AF65-F5344CB8AC3E}">
        <p14:creationId xmlns:p14="http://schemas.microsoft.com/office/powerpoint/2010/main" val="1364280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20659-73FB-BE45-9A42-B7FACADC836D}" type="datetimeFigureOut">
              <a:rPr lang="en-US" smtClean="0"/>
              <a:t>6/16/2025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177F8-3717-E441-ABD5-E9CC1E0ED10B}" type="slidenum">
              <a:rPr lang="en-US" smtClean="0"/>
              <a:t>‹#›</a:t>
            </a:fld>
            <a:endParaRPr lang="en-US" dirty="0"/>
          </a:p>
        </p:txBody>
      </p:sp>
    </p:spTree>
    <p:extLst>
      <p:ext uri="{BB962C8B-B14F-4D97-AF65-F5344CB8AC3E}">
        <p14:creationId xmlns:p14="http://schemas.microsoft.com/office/powerpoint/2010/main" val="11796018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Welcome! I’m a Clinical Practice Consultant with UnitedHealthcare. My name is John. I have spent years helping diabetics and those diagnosed with pre-diabetes control their A1c levels through a healthy diet. My information comes from personal experience and success from working with patients, as well as information websites such as American Diabetes Association, National Institutes of Health, and Centers for Disease Control and Prevention.</a:t>
            </a:r>
          </a:p>
        </p:txBody>
      </p:sp>
      <p:sp>
        <p:nvSpPr>
          <p:cNvPr id="4" name="Slide Number Placeholder 3"/>
          <p:cNvSpPr>
            <a:spLocks noGrp="1"/>
          </p:cNvSpPr>
          <p:nvPr>
            <p:ph type="sldNum" sz="quarter" idx="5"/>
          </p:nvPr>
        </p:nvSpPr>
        <p:spPr/>
        <p:txBody>
          <a:bodyPr/>
          <a:lstStyle/>
          <a:p>
            <a:fld id="{DF0177F8-3717-E441-ABD5-E9CC1E0ED10B}" type="slidenum">
              <a:rPr lang="en-US" smtClean="0"/>
              <a:t>1</a:t>
            </a:fld>
            <a:endParaRPr lang="en-US" dirty="0"/>
          </a:p>
        </p:txBody>
      </p:sp>
    </p:spTree>
    <p:extLst>
      <p:ext uri="{BB962C8B-B14F-4D97-AF65-F5344CB8AC3E}">
        <p14:creationId xmlns:p14="http://schemas.microsoft.com/office/powerpoint/2010/main" val="132224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Carbohydrates come from things like starches and grains, fruit, milk, and non-starchy vegetables. Some of these choices are healthier than the others. </a:t>
            </a:r>
          </a:p>
        </p:txBody>
      </p:sp>
      <p:sp>
        <p:nvSpPr>
          <p:cNvPr id="4" name="Slide Number Placeholder 3"/>
          <p:cNvSpPr>
            <a:spLocks noGrp="1"/>
          </p:cNvSpPr>
          <p:nvPr>
            <p:ph type="sldNum" sz="quarter" idx="5"/>
          </p:nvPr>
        </p:nvSpPr>
        <p:spPr/>
        <p:txBody>
          <a:bodyPr/>
          <a:lstStyle/>
          <a:p>
            <a:fld id="{DF0177F8-3717-E441-ABD5-E9CC1E0ED10B}" type="slidenum">
              <a:rPr lang="en-US" smtClean="0"/>
              <a:t>10</a:t>
            </a:fld>
            <a:endParaRPr lang="en-US" dirty="0"/>
          </a:p>
        </p:txBody>
      </p:sp>
    </p:spTree>
    <p:extLst>
      <p:ext uri="{BB962C8B-B14F-4D97-AF65-F5344CB8AC3E}">
        <p14:creationId xmlns:p14="http://schemas.microsoft.com/office/powerpoint/2010/main" val="3257477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this chart, you would say complex carbs are obviously the better choice. They seem healthier. That’s not true however, simple carbohydrates also include fruit and milk. Using both complex and simple carbs together will help you form a balanced, healthy diet.</a:t>
            </a:r>
          </a:p>
        </p:txBody>
      </p:sp>
      <p:sp>
        <p:nvSpPr>
          <p:cNvPr id="4" name="Slide Number Placeholder 3"/>
          <p:cNvSpPr>
            <a:spLocks noGrp="1"/>
          </p:cNvSpPr>
          <p:nvPr>
            <p:ph type="sldNum" sz="quarter" idx="5"/>
          </p:nvPr>
        </p:nvSpPr>
        <p:spPr/>
        <p:txBody>
          <a:bodyPr/>
          <a:lstStyle/>
          <a:p>
            <a:fld id="{DF0177F8-3717-E441-ABD5-E9CC1E0ED10B}" type="slidenum">
              <a:rPr lang="en-US" smtClean="0"/>
              <a:t>11</a:t>
            </a:fld>
            <a:endParaRPr lang="en-US" dirty="0"/>
          </a:p>
        </p:txBody>
      </p:sp>
    </p:spTree>
    <p:extLst>
      <p:ext uri="{BB962C8B-B14F-4D97-AF65-F5344CB8AC3E}">
        <p14:creationId xmlns:p14="http://schemas.microsoft.com/office/powerpoint/2010/main" val="3313261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 counting consists of looking at the nutrition label and adding up the total carbohydrates for each serving of each food you’re eating for your meal. No calculations of subtracting fiber from carbs needed. Just times the total carbohydrates by the number of servings you’re eating.</a:t>
            </a:r>
          </a:p>
        </p:txBody>
      </p:sp>
      <p:sp>
        <p:nvSpPr>
          <p:cNvPr id="4" name="Slide Number Placeholder 3"/>
          <p:cNvSpPr>
            <a:spLocks noGrp="1"/>
          </p:cNvSpPr>
          <p:nvPr>
            <p:ph type="sldNum" sz="quarter" idx="5"/>
          </p:nvPr>
        </p:nvSpPr>
        <p:spPr/>
        <p:txBody>
          <a:bodyPr/>
          <a:lstStyle/>
          <a:p>
            <a:fld id="{DF0177F8-3717-E441-ABD5-E9CC1E0ED10B}" type="slidenum">
              <a:rPr lang="en-US" smtClean="0"/>
              <a:t>12</a:t>
            </a:fld>
            <a:endParaRPr lang="en-US" dirty="0"/>
          </a:p>
        </p:txBody>
      </p:sp>
    </p:spTree>
    <p:extLst>
      <p:ext uri="{BB962C8B-B14F-4D97-AF65-F5344CB8AC3E}">
        <p14:creationId xmlns:p14="http://schemas.microsoft.com/office/powerpoint/2010/main" val="170661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carb ranges for women and men. For maintaining weight, stay closer to the high end of the range. To lose weight, stay closer to the low end of the range.</a:t>
            </a:r>
          </a:p>
        </p:txBody>
      </p:sp>
      <p:sp>
        <p:nvSpPr>
          <p:cNvPr id="4" name="Slide Number Placeholder 3"/>
          <p:cNvSpPr>
            <a:spLocks noGrp="1"/>
          </p:cNvSpPr>
          <p:nvPr>
            <p:ph type="sldNum" sz="quarter" idx="5"/>
          </p:nvPr>
        </p:nvSpPr>
        <p:spPr/>
        <p:txBody>
          <a:bodyPr/>
          <a:lstStyle/>
          <a:p>
            <a:fld id="{DF0177F8-3717-E441-ABD5-E9CC1E0ED10B}" type="slidenum">
              <a:rPr lang="en-US" smtClean="0"/>
              <a:t>13</a:t>
            </a:fld>
            <a:endParaRPr lang="en-US" dirty="0"/>
          </a:p>
        </p:txBody>
      </p:sp>
    </p:spTree>
    <p:extLst>
      <p:ext uri="{BB962C8B-B14F-4D97-AF65-F5344CB8AC3E}">
        <p14:creationId xmlns:p14="http://schemas.microsoft.com/office/powerpoint/2010/main" val="933514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very important piece of a healthy diabetic diet is protein. You must have protein with every meal and every snack. Protein slows down the absorption of carbohydrates into your system. Without it, you would see abnormal glucose levels. You need at least 20 grams of protein with every meal. Snacks are different, but we’ll look at that in one of the slides coming up. 3 oz of protein should get you pretty close to 20 grams; however, it doesn’t hurt to have more on your plate to make sure you get at least 20 grams.</a:t>
            </a:r>
          </a:p>
        </p:txBody>
      </p:sp>
      <p:sp>
        <p:nvSpPr>
          <p:cNvPr id="4" name="Slide Number Placeholder 3"/>
          <p:cNvSpPr>
            <a:spLocks noGrp="1"/>
          </p:cNvSpPr>
          <p:nvPr>
            <p:ph type="sldNum" sz="quarter" idx="5"/>
          </p:nvPr>
        </p:nvSpPr>
        <p:spPr/>
        <p:txBody>
          <a:bodyPr/>
          <a:lstStyle/>
          <a:p>
            <a:fld id="{DF0177F8-3717-E441-ABD5-E9CC1E0ED10B}" type="slidenum">
              <a:rPr lang="en-US" smtClean="0"/>
              <a:t>14</a:t>
            </a:fld>
            <a:endParaRPr lang="en-US" dirty="0"/>
          </a:p>
        </p:txBody>
      </p:sp>
    </p:spTree>
    <p:extLst>
      <p:ext uri="{BB962C8B-B14F-4D97-AF65-F5344CB8AC3E}">
        <p14:creationId xmlns:p14="http://schemas.microsoft.com/office/powerpoint/2010/main" val="1610458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stick to healthy proteins. These are chicken, turkey, and fish. Limit your intake of red meat and pork due to fat and salt content. You can cook your protein any way you want as long you don’t fry it. Bake it, broil it, boil it, grill it, air fry it, or cook it in a skillet.</a:t>
            </a:r>
          </a:p>
        </p:txBody>
      </p:sp>
      <p:sp>
        <p:nvSpPr>
          <p:cNvPr id="4" name="Slide Number Placeholder 3"/>
          <p:cNvSpPr>
            <a:spLocks noGrp="1"/>
          </p:cNvSpPr>
          <p:nvPr>
            <p:ph type="sldNum" sz="quarter" idx="5"/>
          </p:nvPr>
        </p:nvSpPr>
        <p:spPr/>
        <p:txBody>
          <a:bodyPr/>
          <a:lstStyle/>
          <a:p>
            <a:fld id="{DF0177F8-3717-E441-ABD5-E9CC1E0ED10B}" type="slidenum">
              <a:rPr lang="en-US" smtClean="0"/>
              <a:t>15</a:t>
            </a:fld>
            <a:endParaRPr lang="en-US" dirty="0"/>
          </a:p>
        </p:txBody>
      </p:sp>
    </p:spTree>
    <p:extLst>
      <p:ext uri="{BB962C8B-B14F-4D97-AF65-F5344CB8AC3E}">
        <p14:creationId xmlns:p14="http://schemas.microsoft.com/office/powerpoint/2010/main" val="187277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diabetes diet in three important instructions to follow. Carb counting would be one. Protein would be two. Eating consistently would be considered the third important instruction to follow. Eating consistently helps your body have enough carbs throughout the day to perform its normal processes. Eating consistently helps maintain a good metabolism. Your body can store glucose for later use and, when not eating consistently, storing glucose increases. You can see abnormal glucose spikes and lows throughout the day when not eating consistently. </a:t>
            </a:r>
          </a:p>
        </p:txBody>
      </p:sp>
      <p:sp>
        <p:nvSpPr>
          <p:cNvPr id="4" name="Slide Number Placeholder 3"/>
          <p:cNvSpPr>
            <a:spLocks noGrp="1"/>
          </p:cNvSpPr>
          <p:nvPr>
            <p:ph type="sldNum" sz="quarter" idx="5"/>
          </p:nvPr>
        </p:nvSpPr>
        <p:spPr/>
        <p:txBody>
          <a:bodyPr/>
          <a:lstStyle/>
          <a:p>
            <a:fld id="{DF0177F8-3717-E441-ABD5-E9CC1E0ED10B}" type="slidenum">
              <a:rPr lang="en-US" smtClean="0"/>
              <a:t>16</a:t>
            </a:fld>
            <a:endParaRPr lang="en-US" dirty="0"/>
          </a:p>
        </p:txBody>
      </p:sp>
    </p:spTree>
    <p:extLst>
      <p:ext uri="{BB962C8B-B14F-4D97-AF65-F5344CB8AC3E}">
        <p14:creationId xmlns:p14="http://schemas.microsoft.com/office/powerpoint/2010/main" val="3837607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forming your plate for meals, it should look like the above picture. Half of your plate should be non-starchy vegetables, a fourth should be your protein, and the other fourth can be a starch or grain. However, it’s always best to fill up on only non-starchy vegetables and protein, but this can be hard to do and stay within your carb range. We’ll go over examples of non-starchy vegetables and carb amounts in another slide. Fruit and milk are good things to add to your daily diet. Fruit contains vitamins and fiber. Milk contains things like Vitamin D and calcium. Milk and fruit also contain a high amount of carbs. We’ll look closer at fruit and milk on another slide, but the important thing to remember is to have them in moderation.</a:t>
            </a:r>
          </a:p>
        </p:txBody>
      </p:sp>
      <p:sp>
        <p:nvSpPr>
          <p:cNvPr id="4" name="Slide Number Placeholder 3"/>
          <p:cNvSpPr>
            <a:spLocks noGrp="1"/>
          </p:cNvSpPr>
          <p:nvPr>
            <p:ph type="sldNum" sz="quarter" idx="5"/>
          </p:nvPr>
        </p:nvSpPr>
        <p:spPr/>
        <p:txBody>
          <a:bodyPr/>
          <a:lstStyle/>
          <a:p>
            <a:fld id="{DF0177F8-3717-E441-ABD5-E9CC1E0ED10B}" type="slidenum">
              <a:rPr lang="en-US" smtClean="0"/>
              <a:t>17</a:t>
            </a:fld>
            <a:endParaRPr lang="en-US" dirty="0"/>
          </a:p>
        </p:txBody>
      </p:sp>
    </p:spTree>
    <p:extLst>
      <p:ext uri="{BB962C8B-B14F-4D97-AF65-F5344CB8AC3E}">
        <p14:creationId xmlns:p14="http://schemas.microsoft.com/office/powerpoint/2010/main" val="835832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always better to use a measuring spoon and cup, but when you’re out and don’t have those things, this will help. These measurements aren’t exact, and everyone’s hand size is different, but this will get you close to the measurement you’re looking for.</a:t>
            </a:r>
          </a:p>
        </p:txBody>
      </p:sp>
      <p:sp>
        <p:nvSpPr>
          <p:cNvPr id="4" name="Slide Number Placeholder 3"/>
          <p:cNvSpPr>
            <a:spLocks noGrp="1"/>
          </p:cNvSpPr>
          <p:nvPr>
            <p:ph type="sldNum" sz="quarter" idx="5"/>
          </p:nvPr>
        </p:nvSpPr>
        <p:spPr/>
        <p:txBody>
          <a:bodyPr/>
          <a:lstStyle/>
          <a:p>
            <a:fld id="{DF0177F8-3717-E441-ABD5-E9CC1E0ED10B}" type="slidenum">
              <a:rPr lang="en-US" smtClean="0"/>
              <a:t>18</a:t>
            </a:fld>
            <a:endParaRPr lang="en-US" dirty="0"/>
          </a:p>
        </p:txBody>
      </p:sp>
    </p:spTree>
    <p:extLst>
      <p:ext uri="{BB962C8B-B14F-4D97-AF65-F5344CB8AC3E}">
        <p14:creationId xmlns:p14="http://schemas.microsoft.com/office/powerpoint/2010/main" val="2417970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Snacks should be viewed as tool to help with hunger and to prevent low blood sugars. They aren’t meant to be added to your daily diet just to have them. Try to time snacks between meals for hunger. When experiencing low glucose levels, time snacks to prevent them. Example, eat a snack before bed if glucose levels drop while sleepings or eat a snack before exercising if experiencing low glucose levels during or after exercise.</a:t>
            </a:r>
          </a:p>
        </p:txBody>
      </p:sp>
      <p:sp>
        <p:nvSpPr>
          <p:cNvPr id="4" name="Slide Number Placeholder 3"/>
          <p:cNvSpPr>
            <a:spLocks noGrp="1"/>
          </p:cNvSpPr>
          <p:nvPr>
            <p:ph type="sldNum" sz="quarter" idx="5"/>
          </p:nvPr>
        </p:nvSpPr>
        <p:spPr/>
        <p:txBody>
          <a:bodyPr/>
          <a:lstStyle/>
          <a:p>
            <a:fld id="{DF0177F8-3717-E441-ABD5-E9CC1E0ED10B}" type="slidenum">
              <a:rPr lang="en-US" smtClean="0"/>
              <a:t>19</a:t>
            </a:fld>
            <a:endParaRPr lang="en-US" dirty="0"/>
          </a:p>
        </p:txBody>
      </p:sp>
    </p:spTree>
    <p:extLst>
      <p:ext uri="{BB962C8B-B14F-4D97-AF65-F5344CB8AC3E}">
        <p14:creationId xmlns:p14="http://schemas.microsoft.com/office/powerpoint/2010/main" val="2393214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go over some basic information on why your diet matters and how it contributes to managing your diabetes.</a:t>
            </a:r>
          </a:p>
        </p:txBody>
      </p:sp>
      <p:sp>
        <p:nvSpPr>
          <p:cNvPr id="4" name="Slide Number Placeholder 3"/>
          <p:cNvSpPr>
            <a:spLocks noGrp="1"/>
          </p:cNvSpPr>
          <p:nvPr>
            <p:ph type="sldNum" sz="quarter" idx="5"/>
          </p:nvPr>
        </p:nvSpPr>
        <p:spPr/>
        <p:txBody>
          <a:bodyPr/>
          <a:lstStyle/>
          <a:p>
            <a:fld id="{DF0177F8-3717-E441-ABD5-E9CC1E0ED10B}" type="slidenum">
              <a:rPr lang="en-US" smtClean="0"/>
              <a:t>2</a:t>
            </a:fld>
            <a:endParaRPr lang="en-US" dirty="0"/>
          </a:p>
        </p:txBody>
      </p:sp>
    </p:spTree>
    <p:extLst>
      <p:ext uri="{BB962C8B-B14F-4D97-AF65-F5344CB8AC3E}">
        <p14:creationId xmlns:p14="http://schemas.microsoft.com/office/powerpoint/2010/main" val="1014216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Snacks should contain 15 grams of carbohydrates and at least 5 grams of protein. See the above suggestions for healthy snack ideas. You can look in your local grocery store for a protein bar solution to have something easier to carry around. If looking for a protein bar, please get one as close to 15 grams of carbohydrates as possible, but you can have more than 5 grams of protein. </a:t>
            </a:r>
          </a:p>
        </p:txBody>
      </p:sp>
      <p:sp>
        <p:nvSpPr>
          <p:cNvPr id="4" name="Slide Number Placeholder 3"/>
          <p:cNvSpPr>
            <a:spLocks noGrp="1"/>
          </p:cNvSpPr>
          <p:nvPr>
            <p:ph type="sldNum" sz="quarter" idx="5"/>
          </p:nvPr>
        </p:nvSpPr>
        <p:spPr/>
        <p:txBody>
          <a:bodyPr/>
          <a:lstStyle/>
          <a:p>
            <a:fld id="{DF0177F8-3717-E441-ABD5-E9CC1E0ED10B}" type="slidenum">
              <a:rPr lang="en-US" smtClean="0"/>
              <a:t>20</a:t>
            </a:fld>
            <a:endParaRPr lang="en-US" dirty="0"/>
          </a:p>
        </p:txBody>
      </p:sp>
    </p:spTree>
    <p:extLst>
      <p:ext uri="{BB962C8B-B14F-4D97-AF65-F5344CB8AC3E}">
        <p14:creationId xmlns:p14="http://schemas.microsoft.com/office/powerpoint/2010/main" val="844733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complete list of non-starchy vegetables. Note that the carbohydrate count goes up when cooking your vegetables. If one vegetable gets boring, try mixing some of them together, changing seasoning, or changing the way you cook your vegetables. </a:t>
            </a:r>
          </a:p>
        </p:txBody>
      </p:sp>
      <p:sp>
        <p:nvSpPr>
          <p:cNvPr id="4" name="Slide Number Placeholder 3"/>
          <p:cNvSpPr>
            <a:spLocks noGrp="1"/>
          </p:cNvSpPr>
          <p:nvPr>
            <p:ph type="sldNum" sz="quarter" idx="5"/>
          </p:nvPr>
        </p:nvSpPr>
        <p:spPr/>
        <p:txBody>
          <a:bodyPr/>
          <a:lstStyle/>
          <a:p>
            <a:fld id="{DF0177F8-3717-E441-ABD5-E9CC1E0ED10B}" type="slidenum">
              <a:rPr lang="en-US" smtClean="0"/>
              <a:t>21</a:t>
            </a:fld>
            <a:endParaRPr lang="en-US" dirty="0"/>
          </a:p>
        </p:txBody>
      </p:sp>
    </p:spTree>
    <p:extLst>
      <p:ext uri="{BB962C8B-B14F-4D97-AF65-F5344CB8AC3E}">
        <p14:creationId xmlns:p14="http://schemas.microsoft.com/office/powerpoint/2010/main" val="2355719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Starches and grains are high in carbohydrates. A little bit added to meals can help you with getting into your carbohydrate range. Things like a slice of bread can be used by itself to get about 15 carbohydrates for your snacks. This makes it easy to put something together quickly for snacks or make something more portable. Be careful of things like peas and corn. These often are mistaken for something healthy to eat in large quantities, when you are actually eating too man carbs. Cereal is another sneaky food that pushes you way out of your carbohydrate range. The small amounts that add to 30 or 45 grams of carbohydrates, along with milk that’s high in carbohydrates by itself, make it easy to see how you are most likely eating double or triple your carbohydrate range in one bowl.</a:t>
            </a:r>
          </a:p>
        </p:txBody>
      </p:sp>
      <p:sp>
        <p:nvSpPr>
          <p:cNvPr id="4" name="Slide Number Placeholder 3"/>
          <p:cNvSpPr>
            <a:spLocks noGrp="1"/>
          </p:cNvSpPr>
          <p:nvPr>
            <p:ph type="sldNum" sz="quarter" idx="5"/>
          </p:nvPr>
        </p:nvSpPr>
        <p:spPr/>
        <p:txBody>
          <a:bodyPr/>
          <a:lstStyle/>
          <a:p>
            <a:fld id="{DF0177F8-3717-E441-ABD5-E9CC1E0ED10B}" type="slidenum">
              <a:rPr lang="en-US" smtClean="0"/>
              <a:t>22</a:t>
            </a:fld>
            <a:endParaRPr lang="en-US" dirty="0"/>
          </a:p>
        </p:txBody>
      </p:sp>
    </p:spTree>
    <p:extLst>
      <p:ext uri="{BB962C8B-B14F-4D97-AF65-F5344CB8AC3E}">
        <p14:creationId xmlns:p14="http://schemas.microsoft.com/office/powerpoint/2010/main" val="444145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Fruit and milk are often used as a substitute to some breakfast foods or are even added to breakfast. This is fine, just be aware of how much fruit and milk are being added to your meals. Just one cup of milk and a small amount of fruit equal 30 grams of carbohydrates. </a:t>
            </a:r>
          </a:p>
        </p:txBody>
      </p:sp>
      <p:sp>
        <p:nvSpPr>
          <p:cNvPr id="4" name="Slide Number Placeholder 3"/>
          <p:cNvSpPr>
            <a:spLocks noGrp="1"/>
          </p:cNvSpPr>
          <p:nvPr>
            <p:ph type="sldNum" sz="quarter" idx="5"/>
          </p:nvPr>
        </p:nvSpPr>
        <p:spPr/>
        <p:txBody>
          <a:bodyPr/>
          <a:lstStyle/>
          <a:p>
            <a:fld id="{DF0177F8-3717-E441-ABD5-E9CC1E0ED10B}" type="slidenum">
              <a:rPr lang="en-US" smtClean="0"/>
              <a:t>23</a:t>
            </a:fld>
            <a:endParaRPr lang="en-US" dirty="0"/>
          </a:p>
        </p:txBody>
      </p:sp>
    </p:spTree>
    <p:extLst>
      <p:ext uri="{BB962C8B-B14F-4D97-AF65-F5344CB8AC3E}">
        <p14:creationId xmlns:p14="http://schemas.microsoft.com/office/powerpoint/2010/main" val="2247069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Fats and oils should only be used sparingly, do not use them as a way of dropping glucose levels. Only use enough to make whatever you’re using to cook your food in non-stick.</a:t>
            </a:r>
          </a:p>
        </p:txBody>
      </p:sp>
      <p:sp>
        <p:nvSpPr>
          <p:cNvPr id="4" name="Slide Number Placeholder 3"/>
          <p:cNvSpPr>
            <a:spLocks noGrp="1"/>
          </p:cNvSpPr>
          <p:nvPr>
            <p:ph type="sldNum" sz="quarter" idx="5"/>
          </p:nvPr>
        </p:nvSpPr>
        <p:spPr/>
        <p:txBody>
          <a:bodyPr/>
          <a:lstStyle/>
          <a:p>
            <a:fld id="{DF0177F8-3717-E441-ABD5-E9CC1E0ED10B}" type="slidenum">
              <a:rPr lang="en-US" smtClean="0"/>
              <a:t>24</a:t>
            </a:fld>
            <a:endParaRPr lang="en-US" dirty="0"/>
          </a:p>
        </p:txBody>
      </p:sp>
    </p:spTree>
    <p:extLst>
      <p:ext uri="{BB962C8B-B14F-4D97-AF65-F5344CB8AC3E}">
        <p14:creationId xmlns:p14="http://schemas.microsoft.com/office/powerpoint/2010/main" val="2649419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foods high in fat. Notice peanuts are on the slide when we discussed peanut butter being used for snacks. Peanut butter can be used for snacks because you only need about one and a half tablespoons to get 5 grams of protein. Talk to your doctor about how much fat you should have in your diet.</a:t>
            </a:r>
          </a:p>
        </p:txBody>
      </p:sp>
      <p:sp>
        <p:nvSpPr>
          <p:cNvPr id="4" name="Slide Number Placeholder 3"/>
          <p:cNvSpPr>
            <a:spLocks noGrp="1"/>
          </p:cNvSpPr>
          <p:nvPr>
            <p:ph type="sldNum" sz="quarter" idx="5"/>
          </p:nvPr>
        </p:nvSpPr>
        <p:spPr/>
        <p:txBody>
          <a:bodyPr/>
          <a:lstStyle/>
          <a:p>
            <a:fld id="{DF0177F8-3717-E441-ABD5-E9CC1E0ED10B}" type="slidenum">
              <a:rPr lang="en-US" smtClean="0"/>
              <a:t>25</a:t>
            </a:fld>
            <a:endParaRPr lang="en-US" dirty="0"/>
          </a:p>
        </p:txBody>
      </p:sp>
    </p:spTree>
    <p:extLst>
      <p:ext uri="{BB962C8B-B14F-4D97-AF65-F5344CB8AC3E}">
        <p14:creationId xmlns:p14="http://schemas.microsoft.com/office/powerpoint/2010/main" val="500173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it for the diet portion of this education. Next, we’ll go over tracking your glucose levels, A1c tracking, and signs/symptoms of hyper/hypoglycemia.</a:t>
            </a:r>
          </a:p>
        </p:txBody>
      </p:sp>
      <p:sp>
        <p:nvSpPr>
          <p:cNvPr id="4" name="Slide Number Placeholder 3"/>
          <p:cNvSpPr>
            <a:spLocks noGrp="1"/>
          </p:cNvSpPr>
          <p:nvPr>
            <p:ph type="sldNum" sz="quarter" idx="5"/>
          </p:nvPr>
        </p:nvSpPr>
        <p:spPr/>
        <p:txBody>
          <a:bodyPr/>
          <a:lstStyle/>
          <a:p>
            <a:fld id="{DF0177F8-3717-E441-ABD5-E9CC1E0ED10B}" type="slidenum">
              <a:rPr lang="en-US" smtClean="0"/>
              <a:t>26</a:t>
            </a:fld>
            <a:endParaRPr lang="en-US" dirty="0"/>
          </a:p>
        </p:txBody>
      </p:sp>
    </p:spTree>
    <p:extLst>
      <p:ext uri="{BB962C8B-B14F-4D97-AF65-F5344CB8AC3E}">
        <p14:creationId xmlns:p14="http://schemas.microsoft.com/office/powerpoint/2010/main" val="672067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keep an up to date and accurate blood glucose log for your doctor to look at during every appointment. When logging your glucose levels, put the day, time, glucose level, last time you ate before checking your glucose level, and a brief explanation of what you ate.</a:t>
            </a:r>
          </a:p>
        </p:txBody>
      </p:sp>
      <p:sp>
        <p:nvSpPr>
          <p:cNvPr id="4" name="Slide Number Placeholder 3"/>
          <p:cNvSpPr>
            <a:spLocks noGrp="1"/>
          </p:cNvSpPr>
          <p:nvPr>
            <p:ph type="sldNum" sz="quarter" idx="5"/>
          </p:nvPr>
        </p:nvSpPr>
        <p:spPr/>
        <p:txBody>
          <a:bodyPr/>
          <a:lstStyle/>
          <a:p>
            <a:fld id="{DF0177F8-3717-E441-ABD5-E9CC1E0ED10B}" type="slidenum">
              <a:rPr lang="en-US" smtClean="0"/>
              <a:t>27</a:t>
            </a:fld>
            <a:endParaRPr lang="en-US" dirty="0"/>
          </a:p>
        </p:txBody>
      </p:sp>
    </p:spTree>
    <p:extLst>
      <p:ext uri="{BB962C8B-B14F-4D97-AF65-F5344CB8AC3E}">
        <p14:creationId xmlns:p14="http://schemas.microsoft.com/office/powerpoint/2010/main" val="1532077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A1c results give your doctor an average glucose level for the last 3 months. The A1c level and glucose log work together to help complete the picture of how well you’ve been managing your diabetes. Your glucose log shows your actual glucose levels and if your A1c isn’t at a place it needs to be or trending in the right direction, your doctor can review your glucose log to see why. Likewise, if your A1c is at a good level, your doctor may review your glucose log to see why there is a positive change. Please take your glucose log to every appointment and never skip your A1c lab appointments.</a:t>
            </a:r>
          </a:p>
        </p:txBody>
      </p:sp>
      <p:sp>
        <p:nvSpPr>
          <p:cNvPr id="4" name="Slide Number Placeholder 3"/>
          <p:cNvSpPr>
            <a:spLocks noGrp="1"/>
          </p:cNvSpPr>
          <p:nvPr>
            <p:ph type="sldNum" sz="quarter" idx="5"/>
          </p:nvPr>
        </p:nvSpPr>
        <p:spPr/>
        <p:txBody>
          <a:bodyPr/>
          <a:lstStyle/>
          <a:p>
            <a:fld id="{DF0177F8-3717-E441-ABD5-E9CC1E0ED10B}" type="slidenum">
              <a:rPr lang="en-US" smtClean="0"/>
              <a:t>28</a:t>
            </a:fld>
            <a:endParaRPr lang="en-US" dirty="0"/>
          </a:p>
        </p:txBody>
      </p:sp>
    </p:spTree>
    <p:extLst>
      <p:ext uri="{BB962C8B-B14F-4D97-AF65-F5344CB8AC3E}">
        <p14:creationId xmlns:p14="http://schemas.microsoft.com/office/powerpoint/2010/main" val="102507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your glucose level as your doctor has requested. You need to also check your glucose level with a fingerstick and glucometer whenever you feel symptoms. Don’t rely on Continuous glucometers when feeling symptoms.</a:t>
            </a:r>
          </a:p>
        </p:txBody>
      </p:sp>
      <p:sp>
        <p:nvSpPr>
          <p:cNvPr id="4" name="Slide Number Placeholder 3"/>
          <p:cNvSpPr>
            <a:spLocks noGrp="1"/>
          </p:cNvSpPr>
          <p:nvPr>
            <p:ph type="sldNum" sz="quarter" idx="5"/>
          </p:nvPr>
        </p:nvSpPr>
        <p:spPr/>
        <p:txBody>
          <a:bodyPr/>
          <a:lstStyle/>
          <a:p>
            <a:fld id="{DF0177F8-3717-E441-ABD5-E9CC1E0ED10B}" type="slidenum">
              <a:rPr lang="en-US" smtClean="0"/>
              <a:t>29</a:t>
            </a:fld>
            <a:endParaRPr lang="en-US" dirty="0"/>
          </a:p>
        </p:txBody>
      </p:sp>
    </p:spTree>
    <p:extLst>
      <p:ext uri="{BB962C8B-B14F-4D97-AF65-F5344CB8AC3E}">
        <p14:creationId xmlns:p14="http://schemas.microsoft.com/office/powerpoint/2010/main" val="1658055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one is obvious, the food you eat directly impacts your blood glucose level. This is important to remember though as you’re preparing meals. Remembering what you put in, is what you get out can be motivating to skip unhealthy foods or beverages.</a:t>
            </a:r>
          </a:p>
        </p:txBody>
      </p:sp>
      <p:sp>
        <p:nvSpPr>
          <p:cNvPr id="4" name="Slide Number Placeholder 3"/>
          <p:cNvSpPr>
            <a:spLocks noGrp="1"/>
          </p:cNvSpPr>
          <p:nvPr>
            <p:ph type="sldNum" sz="quarter" idx="5"/>
          </p:nvPr>
        </p:nvSpPr>
        <p:spPr/>
        <p:txBody>
          <a:bodyPr/>
          <a:lstStyle/>
          <a:p>
            <a:fld id="{DF0177F8-3717-E441-ABD5-E9CC1E0ED10B}" type="slidenum">
              <a:rPr lang="en-US" smtClean="0"/>
              <a:t>3</a:t>
            </a:fld>
            <a:endParaRPr lang="en-US" dirty="0"/>
          </a:p>
        </p:txBody>
      </p:sp>
    </p:spTree>
    <p:extLst>
      <p:ext uri="{BB962C8B-B14F-4D97-AF65-F5344CB8AC3E}">
        <p14:creationId xmlns:p14="http://schemas.microsoft.com/office/powerpoint/2010/main" val="1818802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go over symptoms and treatment a few slides from this one. The important thing to remember about symptoms and treatment is to always notify your doctor. If you have symptoms and treat or seek treatment, notify your doctor immediately after treating or discharge from the hospital.</a:t>
            </a:r>
          </a:p>
        </p:txBody>
      </p:sp>
      <p:sp>
        <p:nvSpPr>
          <p:cNvPr id="4" name="Slide Number Placeholder 3"/>
          <p:cNvSpPr>
            <a:spLocks noGrp="1"/>
          </p:cNvSpPr>
          <p:nvPr>
            <p:ph type="sldNum" sz="quarter" idx="5"/>
          </p:nvPr>
        </p:nvSpPr>
        <p:spPr/>
        <p:txBody>
          <a:bodyPr/>
          <a:lstStyle/>
          <a:p>
            <a:fld id="{DF0177F8-3717-E441-ABD5-E9CC1E0ED10B}" type="slidenum">
              <a:rPr lang="en-US" smtClean="0"/>
              <a:t>30</a:t>
            </a:fld>
            <a:endParaRPr lang="en-US" dirty="0"/>
          </a:p>
        </p:txBody>
      </p:sp>
    </p:spTree>
    <p:extLst>
      <p:ext uri="{BB962C8B-B14F-4D97-AF65-F5344CB8AC3E}">
        <p14:creationId xmlns:p14="http://schemas.microsoft.com/office/powerpoint/2010/main" val="1385688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Glucose levels naturally start at a stable level, go up for about 2 hours after eating, then come back down to your stable glucose level 2 hours after that. The cycle of increasing glucose levels and coming back down to a stable level should be around 4 hours. This is for everyone, even for those without diabetes. Your “normal” or stable level is a personal number. Your doctor should be able to tell you what your “normal” or stable glucose level is because they know you on a personal level. Not everyone can be at the same stable glucose level because they feel symptoms. Some people are fine at 80 or 130, while others may feel symptoms at 80 and some may feel symptoms at 130. It all depends on how you as an individual feel at those levels. Generally, you should be somewhere between 80 and 130 before eating, 2 hours after be around 180 to 200, then go back down to 80 to 130 2 hours </a:t>
            </a:r>
            <a:r>
              <a:rPr lang="en-US"/>
              <a:t>after that. Your </a:t>
            </a:r>
            <a:r>
              <a:rPr lang="en-US" dirty="0"/>
              <a:t>doctor will tell you where they want your A1c level to be. The graph you see gives you an idea of what your average glucose level is at certain A1c levels.</a:t>
            </a:r>
          </a:p>
        </p:txBody>
      </p:sp>
      <p:sp>
        <p:nvSpPr>
          <p:cNvPr id="4" name="Slide Number Placeholder 3"/>
          <p:cNvSpPr>
            <a:spLocks noGrp="1"/>
          </p:cNvSpPr>
          <p:nvPr>
            <p:ph type="sldNum" sz="quarter" idx="5"/>
          </p:nvPr>
        </p:nvSpPr>
        <p:spPr/>
        <p:txBody>
          <a:bodyPr/>
          <a:lstStyle/>
          <a:p>
            <a:fld id="{DF0177F8-3717-E441-ABD5-E9CC1E0ED10B}" type="slidenum">
              <a:rPr lang="en-US" smtClean="0"/>
              <a:t>31</a:t>
            </a:fld>
            <a:endParaRPr lang="en-US" dirty="0"/>
          </a:p>
        </p:txBody>
      </p:sp>
    </p:spTree>
    <p:extLst>
      <p:ext uri="{BB962C8B-B14F-4D97-AF65-F5344CB8AC3E}">
        <p14:creationId xmlns:p14="http://schemas.microsoft.com/office/powerpoint/2010/main" val="2452724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Continuous glucose monitors are great for day-to-day monitoring and can help you better manage your diabetes than finger sticks. Please check with your doctor to see if you qualify for continuous glucose monitors.</a:t>
            </a:r>
          </a:p>
        </p:txBody>
      </p:sp>
      <p:sp>
        <p:nvSpPr>
          <p:cNvPr id="4" name="Slide Number Placeholder 3"/>
          <p:cNvSpPr>
            <a:spLocks noGrp="1"/>
          </p:cNvSpPr>
          <p:nvPr>
            <p:ph type="sldNum" sz="quarter" idx="5"/>
          </p:nvPr>
        </p:nvSpPr>
        <p:spPr/>
        <p:txBody>
          <a:bodyPr/>
          <a:lstStyle/>
          <a:p>
            <a:fld id="{DF0177F8-3717-E441-ABD5-E9CC1E0ED10B}" type="slidenum">
              <a:rPr lang="en-US" smtClean="0"/>
              <a:t>32</a:t>
            </a:fld>
            <a:endParaRPr lang="en-US" dirty="0"/>
          </a:p>
        </p:txBody>
      </p:sp>
    </p:spTree>
    <p:extLst>
      <p:ext uri="{BB962C8B-B14F-4D97-AF65-F5344CB8AC3E}">
        <p14:creationId xmlns:p14="http://schemas.microsoft.com/office/powerpoint/2010/main" val="3723620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discuss symptoms of Hypoglycemia, or low glucose levels. Some of these symptoms cross over into Hyperglycemia symptoms. Things to watch for are abnormal fatigue, irritability, confusion, shaking, trouble staying awake, fast heartrate, and sweating. Examples of severe Hypoglycemia would be extreme confusion, being non-responsive, and sweating and tired.</a:t>
            </a:r>
          </a:p>
        </p:txBody>
      </p:sp>
      <p:sp>
        <p:nvSpPr>
          <p:cNvPr id="4" name="Slide Number Placeholder 3"/>
          <p:cNvSpPr>
            <a:spLocks noGrp="1"/>
          </p:cNvSpPr>
          <p:nvPr>
            <p:ph type="sldNum" sz="quarter" idx="5"/>
          </p:nvPr>
        </p:nvSpPr>
        <p:spPr/>
        <p:txBody>
          <a:bodyPr/>
          <a:lstStyle/>
          <a:p>
            <a:fld id="{DF0177F8-3717-E441-ABD5-E9CC1E0ED10B}" type="slidenum">
              <a:rPr lang="en-US" smtClean="0"/>
              <a:t>33</a:t>
            </a:fld>
            <a:endParaRPr lang="en-US" dirty="0"/>
          </a:p>
        </p:txBody>
      </p:sp>
    </p:spTree>
    <p:extLst>
      <p:ext uri="{BB962C8B-B14F-4D97-AF65-F5344CB8AC3E}">
        <p14:creationId xmlns:p14="http://schemas.microsoft.com/office/powerpoint/2010/main" val="824763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some of the symptoms of Hypoglycemia and Hyperglycemia are similar and needing to know what your exact glucose level, you need to check your glucose before treating. It’s important to get a glucose level via finger stick. Do not use your continuous glucose monitor in an emergency. It shows you your glucose level about 30 minutes ago and gives you an arrow to show where your glucose is heading (up, down, or staying the same). It’s not good to guess at a time when you need to treat symptoms. This goes for Hyperglycemia as well. If you check your glucose level and it’s low, eat 15 grams of simple carbohydrates. 4oz Orange juice, 4oz Soda, hard candies, glucose tabs, etc. DO NOT eat protein when treating low glucose levels. You only want carbohydrates. Remember, simple carbohydrates are easy to process. After eating 15 grams of carbohydrates, wait about 15 minutes and check your glucose level and symptoms. If your glucose is moving back to your stable level and you’re starting to feel better, wait another 30 minutes and check your glucose level again. If after eating 15 grams of carbohydrates you’re not feeling better and your glucose level isn’t improving, eat another 15 grams of carbs and check your glucose level in another 15 minutes. If you have had 30 grams of carbohydrates and you’re still not improving, go to the hospital. If you ever have a question about if you should go to the hospital, go to the hospital. ONLY TREAT SYMPTOMS WITH FOOD AND BEVERAGE IF YOU ARE SAFELY ABLE TO DO SO. DO NOT TRY TO TREAT WITH FOOD AND BEVERAGE IF YOU AREN’T ABLE TO SAFELY SWALLOW. IF YOU AREN’T ABLE TO STAY AWAKE OR YOU’RE TOO CONFUSED TO UNDERSTAND WHAT YOU’RE DOING, GO TO THE HOSPITAL.</a:t>
            </a:r>
          </a:p>
        </p:txBody>
      </p:sp>
      <p:sp>
        <p:nvSpPr>
          <p:cNvPr id="4" name="Slide Number Placeholder 3"/>
          <p:cNvSpPr>
            <a:spLocks noGrp="1"/>
          </p:cNvSpPr>
          <p:nvPr>
            <p:ph type="sldNum" sz="quarter" idx="5"/>
          </p:nvPr>
        </p:nvSpPr>
        <p:spPr/>
        <p:txBody>
          <a:bodyPr/>
          <a:lstStyle/>
          <a:p>
            <a:fld id="{DF0177F8-3717-E441-ABD5-E9CC1E0ED10B}" type="slidenum">
              <a:rPr lang="en-US" smtClean="0"/>
              <a:t>34</a:t>
            </a:fld>
            <a:endParaRPr lang="en-US" dirty="0"/>
          </a:p>
        </p:txBody>
      </p:sp>
    </p:spTree>
    <p:extLst>
      <p:ext uri="{BB962C8B-B14F-4D97-AF65-F5344CB8AC3E}">
        <p14:creationId xmlns:p14="http://schemas.microsoft.com/office/powerpoint/2010/main" val="3855877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said about hypoglycemia symptoms, some of the same symptoms cross over into Hyperglycemia. Symptoms like weakness and headache are seen with both low and high glucose levels. </a:t>
            </a:r>
          </a:p>
        </p:txBody>
      </p:sp>
      <p:sp>
        <p:nvSpPr>
          <p:cNvPr id="4" name="Slide Number Placeholder 3"/>
          <p:cNvSpPr>
            <a:spLocks noGrp="1"/>
          </p:cNvSpPr>
          <p:nvPr>
            <p:ph type="sldNum" sz="quarter" idx="5"/>
          </p:nvPr>
        </p:nvSpPr>
        <p:spPr/>
        <p:txBody>
          <a:bodyPr/>
          <a:lstStyle/>
          <a:p>
            <a:fld id="{DF0177F8-3717-E441-ABD5-E9CC1E0ED10B}" type="slidenum">
              <a:rPr lang="en-US" smtClean="0"/>
              <a:t>35</a:t>
            </a:fld>
            <a:endParaRPr lang="en-US" dirty="0"/>
          </a:p>
        </p:txBody>
      </p:sp>
    </p:spTree>
    <p:extLst>
      <p:ext uri="{BB962C8B-B14F-4D97-AF65-F5344CB8AC3E}">
        <p14:creationId xmlns:p14="http://schemas.microsoft.com/office/powerpoint/2010/main" val="2074718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Hyperglycemia treatment consists of using insulin. Insulin is the only treatment that can quickly bring down glucose levels. Talk to your doctor at your next visit about a plan to follow if you start to feel Hyperglycemia symptoms and at what level should you consider it an emergency. They may also give you a sliding scale with insulin to use in instances of high glucose levels. If you have higher than normal glucose levels with no symptoms for a few days consistently, call your doctor’s office and notify your doctor. If you have no plan and your doctor has not given you instructions on how to use insulin for these emergencies, go to the hospital. Again, if you question if you should go to the hospital, go to the hospital. DO NOT JUST START USING INSULIN WITHOUT TALKING TO YOUR DOCTOR. Your insulin you use every day may not be the right type and you could use a dangerous dose. Do not treat with insulin until you talk to your doctor.</a:t>
            </a:r>
          </a:p>
        </p:txBody>
      </p:sp>
      <p:sp>
        <p:nvSpPr>
          <p:cNvPr id="4" name="Slide Number Placeholder 3"/>
          <p:cNvSpPr>
            <a:spLocks noGrp="1"/>
          </p:cNvSpPr>
          <p:nvPr>
            <p:ph type="sldNum" sz="quarter" idx="5"/>
          </p:nvPr>
        </p:nvSpPr>
        <p:spPr/>
        <p:txBody>
          <a:bodyPr/>
          <a:lstStyle/>
          <a:p>
            <a:fld id="{DF0177F8-3717-E441-ABD5-E9CC1E0ED10B}" type="slidenum">
              <a:rPr lang="en-US" smtClean="0"/>
              <a:t>36</a:t>
            </a:fld>
            <a:endParaRPr lang="en-US" dirty="0"/>
          </a:p>
        </p:txBody>
      </p:sp>
    </p:spTree>
    <p:extLst>
      <p:ext uri="{BB962C8B-B14F-4D97-AF65-F5344CB8AC3E}">
        <p14:creationId xmlns:p14="http://schemas.microsoft.com/office/powerpoint/2010/main" val="561205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 I hope you learned something new from this presentation and are excited to manage your diabetes.</a:t>
            </a:r>
          </a:p>
        </p:txBody>
      </p:sp>
      <p:sp>
        <p:nvSpPr>
          <p:cNvPr id="4" name="Slide Number Placeholder 3"/>
          <p:cNvSpPr>
            <a:spLocks noGrp="1"/>
          </p:cNvSpPr>
          <p:nvPr>
            <p:ph type="sldNum" sz="quarter" idx="5"/>
          </p:nvPr>
        </p:nvSpPr>
        <p:spPr/>
        <p:txBody>
          <a:bodyPr/>
          <a:lstStyle/>
          <a:p>
            <a:fld id="{DF0177F8-3717-E441-ABD5-E9CC1E0ED10B}" type="slidenum">
              <a:rPr lang="en-US" smtClean="0"/>
              <a:t>37</a:t>
            </a:fld>
            <a:endParaRPr lang="en-US" dirty="0"/>
          </a:p>
        </p:txBody>
      </p:sp>
    </p:spTree>
    <p:extLst>
      <p:ext uri="{BB962C8B-B14F-4D97-AF65-F5344CB8AC3E}">
        <p14:creationId xmlns:p14="http://schemas.microsoft.com/office/powerpoint/2010/main" val="688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key to manage your glucose level long-term. High glucose levels over time can cause damage to blood vessels and organs.</a:t>
            </a:r>
          </a:p>
        </p:txBody>
      </p:sp>
      <p:sp>
        <p:nvSpPr>
          <p:cNvPr id="4" name="Slide Number Placeholder 3"/>
          <p:cNvSpPr>
            <a:spLocks noGrp="1"/>
          </p:cNvSpPr>
          <p:nvPr>
            <p:ph type="sldNum" sz="quarter" idx="5"/>
          </p:nvPr>
        </p:nvSpPr>
        <p:spPr/>
        <p:txBody>
          <a:bodyPr/>
          <a:lstStyle/>
          <a:p>
            <a:fld id="{DF0177F8-3717-E441-ABD5-E9CC1E0ED10B}" type="slidenum">
              <a:rPr lang="en-US" smtClean="0"/>
              <a:t>4</a:t>
            </a:fld>
            <a:endParaRPr lang="en-US" dirty="0"/>
          </a:p>
        </p:txBody>
      </p:sp>
    </p:spTree>
    <p:extLst>
      <p:ext uri="{BB962C8B-B14F-4D97-AF65-F5344CB8AC3E}">
        <p14:creationId xmlns:p14="http://schemas.microsoft.com/office/powerpoint/2010/main" val="255924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Carbohydrates are converted to glucose while being digested. This is why we’ll go over carb-counting.</a:t>
            </a:r>
          </a:p>
        </p:txBody>
      </p:sp>
      <p:sp>
        <p:nvSpPr>
          <p:cNvPr id="4" name="Slide Number Placeholder 3"/>
          <p:cNvSpPr>
            <a:spLocks noGrp="1"/>
          </p:cNvSpPr>
          <p:nvPr>
            <p:ph type="sldNum" sz="quarter" idx="5"/>
          </p:nvPr>
        </p:nvSpPr>
        <p:spPr/>
        <p:txBody>
          <a:bodyPr/>
          <a:lstStyle/>
          <a:p>
            <a:fld id="{DF0177F8-3717-E441-ABD5-E9CC1E0ED10B}" type="slidenum">
              <a:rPr lang="en-US" smtClean="0"/>
              <a:t>5</a:t>
            </a:fld>
            <a:endParaRPr lang="en-US" dirty="0"/>
          </a:p>
        </p:txBody>
      </p:sp>
    </p:spTree>
    <p:extLst>
      <p:ext uri="{BB962C8B-B14F-4D97-AF65-F5344CB8AC3E}">
        <p14:creationId xmlns:p14="http://schemas.microsoft.com/office/powerpoint/2010/main" val="159597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time, pushing your body to produce more insulin because of high glucose levels can cause it to produce less insulin. You can also start to become resistant to insulin. Type 2 diabetes can be because of one of these issues or both.</a:t>
            </a:r>
          </a:p>
        </p:txBody>
      </p:sp>
      <p:sp>
        <p:nvSpPr>
          <p:cNvPr id="4" name="Slide Number Placeholder 3"/>
          <p:cNvSpPr>
            <a:spLocks noGrp="1"/>
          </p:cNvSpPr>
          <p:nvPr>
            <p:ph type="sldNum" sz="quarter" idx="5"/>
          </p:nvPr>
        </p:nvSpPr>
        <p:spPr/>
        <p:txBody>
          <a:bodyPr/>
          <a:lstStyle/>
          <a:p>
            <a:fld id="{DF0177F8-3717-E441-ABD5-E9CC1E0ED10B}" type="slidenum">
              <a:rPr lang="en-US" smtClean="0"/>
              <a:t>6</a:t>
            </a:fld>
            <a:endParaRPr lang="en-US" dirty="0"/>
          </a:p>
        </p:txBody>
      </p:sp>
    </p:spTree>
    <p:extLst>
      <p:ext uri="{BB962C8B-B14F-4D97-AF65-F5344CB8AC3E}">
        <p14:creationId xmlns:p14="http://schemas.microsoft.com/office/powerpoint/2010/main" val="91691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is important because it reduces the amount of glucose in your blood. A decrease in insulin production and resistance to the insulin you make are why you have higher than normal glucose levels.</a:t>
            </a:r>
          </a:p>
        </p:txBody>
      </p:sp>
      <p:sp>
        <p:nvSpPr>
          <p:cNvPr id="4" name="Slide Number Placeholder 3"/>
          <p:cNvSpPr>
            <a:spLocks noGrp="1"/>
          </p:cNvSpPr>
          <p:nvPr>
            <p:ph type="sldNum" sz="quarter" idx="5"/>
          </p:nvPr>
        </p:nvSpPr>
        <p:spPr/>
        <p:txBody>
          <a:bodyPr/>
          <a:lstStyle/>
          <a:p>
            <a:fld id="{DF0177F8-3717-E441-ABD5-E9CC1E0ED10B}" type="slidenum">
              <a:rPr lang="en-US" smtClean="0"/>
              <a:t>7</a:t>
            </a:fld>
            <a:endParaRPr lang="en-US" dirty="0"/>
          </a:p>
        </p:txBody>
      </p:sp>
    </p:spTree>
    <p:extLst>
      <p:ext uri="{BB962C8B-B14F-4D97-AF65-F5344CB8AC3E}">
        <p14:creationId xmlns:p14="http://schemas.microsoft.com/office/powerpoint/2010/main" val="84208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Damage to your blood vessels and organs doesn’t happen rapidly. It is a slow process that’s irreversible once the damage starts to take place. High glucose levels over time damage your blood vessels and organs enough to where you start have vision problems, chronic kidney disease, heart disease, liver damage, and problems with nerves like peripheral neuropathy.</a:t>
            </a:r>
          </a:p>
        </p:txBody>
      </p:sp>
      <p:sp>
        <p:nvSpPr>
          <p:cNvPr id="4" name="Slide Number Placeholder 3"/>
          <p:cNvSpPr>
            <a:spLocks noGrp="1"/>
          </p:cNvSpPr>
          <p:nvPr>
            <p:ph type="sldNum" sz="quarter" idx="5"/>
          </p:nvPr>
        </p:nvSpPr>
        <p:spPr/>
        <p:txBody>
          <a:bodyPr/>
          <a:lstStyle/>
          <a:p>
            <a:fld id="{DF0177F8-3717-E441-ABD5-E9CC1E0ED10B}" type="slidenum">
              <a:rPr lang="en-US" smtClean="0"/>
              <a:t>8</a:t>
            </a:fld>
            <a:endParaRPr lang="en-US" dirty="0"/>
          </a:p>
        </p:txBody>
      </p:sp>
    </p:spTree>
    <p:extLst>
      <p:ext uri="{BB962C8B-B14F-4D97-AF65-F5344CB8AC3E}">
        <p14:creationId xmlns:p14="http://schemas.microsoft.com/office/powerpoint/2010/main" val="255263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carbohydrates and how they add to your nutrition will help you make healthy choices.</a:t>
            </a:r>
          </a:p>
        </p:txBody>
      </p:sp>
      <p:sp>
        <p:nvSpPr>
          <p:cNvPr id="4" name="Slide Number Placeholder 3"/>
          <p:cNvSpPr>
            <a:spLocks noGrp="1"/>
          </p:cNvSpPr>
          <p:nvPr>
            <p:ph type="sldNum" sz="quarter" idx="5"/>
          </p:nvPr>
        </p:nvSpPr>
        <p:spPr/>
        <p:txBody>
          <a:bodyPr/>
          <a:lstStyle/>
          <a:p>
            <a:fld id="{DF0177F8-3717-E441-ABD5-E9CC1E0ED10B}" type="slidenum">
              <a:rPr lang="en-US" smtClean="0"/>
              <a:t>9</a:t>
            </a:fld>
            <a:endParaRPr lang="en-US" dirty="0"/>
          </a:p>
        </p:txBody>
      </p:sp>
    </p:spTree>
    <p:extLst>
      <p:ext uri="{BB962C8B-B14F-4D97-AF65-F5344CB8AC3E}">
        <p14:creationId xmlns:p14="http://schemas.microsoft.com/office/powerpoint/2010/main" val="4028393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370249" y="6083710"/>
            <a:ext cx="8347421" cy="77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408381" y="901700"/>
            <a:ext cx="6227505" cy="2103967"/>
          </a:xfrm>
        </p:spPr>
        <p:txBody>
          <a:bodyPr anchor="b">
            <a:noAutofit/>
          </a:bodyPr>
          <a:lstStyle>
            <a:lvl1pPr algn="l">
              <a:defRPr sz="3800" spc="0" baseline="0">
                <a:solidFill>
                  <a:srgbClr val="002677"/>
                </a:solidFill>
              </a:defRPr>
            </a:lvl1pPr>
          </a:lstStyle>
          <a:p>
            <a:r>
              <a:rPr lang="en-US" dirty="0"/>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408381" y="2991201"/>
            <a:ext cx="6227505" cy="943488"/>
          </a:xfrm>
        </p:spPr>
        <p:txBody>
          <a:bodyPr>
            <a:noAutofit/>
          </a:bodyPr>
          <a:lstStyle>
            <a:lvl1pPr marL="0" indent="0" algn="l">
              <a:buNone/>
              <a:defRPr sz="15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370249" y="6083710"/>
            <a:ext cx="2257425" cy="270245"/>
          </a:xfrm>
        </p:spPr>
        <p:txBody>
          <a:bodyPr/>
          <a:lstStyle>
            <a:lvl1pPr marL="0" indent="0">
              <a:buNone/>
              <a:defRPr sz="1000" b="0"/>
            </a:lvl1pPr>
            <a:lvl2pPr marL="88894" indent="0">
              <a:buNone/>
              <a:defRPr/>
            </a:lvl2pPr>
          </a:lstStyle>
          <a:p>
            <a:pPr lvl="0"/>
            <a:r>
              <a:rPr lang="en-US" dirty="0"/>
              <a:t>Click to edit</a:t>
            </a:r>
          </a:p>
        </p:txBody>
      </p:sp>
      <p:sp>
        <p:nvSpPr>
          <p:cNvPr id="14" name="Freeform 13">
            <a:extLst>
              <a:ext uri="{FF2B5EF4-FFF2-40B4-BE49-F238E27FC236}">
                <a16:creationId xmlns:a16="http://schemas.microsoft.com/office/drawing/2014/main" id="{C1DEA533-C29E-F24E-AA8B-1C5C0A5F4AB7}"/>
              </a:ext>
            </a:extLst>
          </p:cNvPr>
          <p:cNvSpPr/>
          <p:nvPr userDrawn="1"/>
        </p:nvSpPr>
        <p:spPr>
          <a:xfrm>
            <a:off x="0" y="2965974"/>
            <a:ext cx="9155359" cy="2254806"/>
          </a:xfrm>
          <a:custGeom>
            <a:avLst/>
            <a:gdLst>
              <a:gd name="connsiteX0" fmla="*/ 75465 w 9155359"/>
              <a:gd name="connsiteY0" fmla="*/ 1228752 h 2254806"/>
              <a:gd name="connsiteX1" fmla="*/ 2401545 w 9155359"/>
              <a:gd name="connsiteY1" fmla="*/ 2000225 h 2254806"/>
              <a:gd name="connsiteX2" fmla="*/ 48611 w 9155359"/>
              <a:gd name="connsiteY2" fmla="*/ 1366682 h 2254806"/>
              <a:gd name="connsiteX3" fmla="*/ 0 w 9155359"/>
              <a:gd name="connsiteY3" fmla="*/ 1368140 h 2254806"/>
              <a:gd name="connsiteX4" fmla="*/ 0 w 9155359"/>
              <a:gd name="connsiteY4" fmla="*/ 1228898 h 2254806"/>
              <a:gd name="connsiteX5" fmla="*/ 0 w 9155359"/>
              <a:gd name="connsiteY5" fmla="*/ 940062 h 2254806"/>
              <a:gd name="connsiteX6" fmla="*/ 184018 w 9155359"/>
              <a:gd name="connsiteY6" fmla="*/ 959482 h 2254806"/>
              <a:gd name="connsiteX7" fmla="*/ 2339206 w 9155359"/>
              <a:gd name="connsiteY7" fmla="*/ 1953264 h 2254806"/>
              <a:gd name="connsiteX8" fmla="*/ 115341 w 9155359"/>
              <a:gd name="connsiteY8" fmla="*/ 1093334 h 2254806"/>
              <a:gd name="connsiteX9" fmla="*/ 0 w 9155359"/>
              <a:gd name="connsiteY9" fmla="*/ 1085497 h 2254806"/>
              <a:gd name="connsiteX10" fmla="*/ 5599046 w 9155359"/>
              <a:gd name="connsiteY10" fmla="*/ 904719 h 2254806"/>
              <a:gd name="connsiteX11" fmla="*/ 6485913 w 9155359"/>
              <a:gd name="connsiteY11" fmla="*/ 1214084 h 2254806"/>
              <a:gd name="connsiteX12" fmla="*/ 6485913 w 9155359"/>
              <a:gd name="connsiteY12" fmla="*/ 1214273 h 2254806"/>
              <a:gd name="connsiteX13" fmla="*/ 5262052 w 9155359"/>
              <a:gd name="connsiteY13" fmla="*/ 1389738 h 2254806"/>
              <a:gd name="connsiteX14" fmla="*/ 3948946 w 9155359"/>
              <a:gd name="connsiteY14" fmla="*/ 2070808 h 2254806"/>
              <a:gd name="connsiteX15" fmla="*/ 3030908 w 9155359"/>
              <a:gd name="connsiteY15" fmla="*/ 2249012 h 2254806"/>
              <a:gd name="connsiteX16" fmla="*/ 2401356 w 9155359"/>
              <a:gd name="connsiteY16" fmla="*/ 2000225 h 2254806"/>
              <a:gd name="connsiteX17" fmla="*/ 3424556 w 9155359"/>
              <a:gd name="connsiteY17" fmla="*/ 1849989 h 2254806"/>
              <a:gd name="connsiteX18" fmla="*/ 4734914 w 9155359"/>
              <a:gd name="connsiteY18" fmla="*/ 1115722 h 2254806"/>
              <a:gd name="connsiteX19" fmla="*/ 5599046 w 9155359"/>
              <a:gd name="connsiteY19" fmla="*/ 904719 h 2254806"/>
              <a:gd name="connsiteX20" fmla="*/ 9155359 w 9155359"/>
              <a:gd name="connsiteY20" fmla="*/ 681109 h 2254806"/>
              <a:gd name="connsiteX21" fmla="*/ 9155359 w 9155359"/>
              <a:gd name="connsiteY21" fmla="*/ 825935 h 2254806"/>
              <a:gd name="connsiteX22" fmla="*/ 9149737 w 9155359"/>
              <a:gd name="connsiteY22" fmla="*/ 860604 h 2254806"/>
              <a:gd name="connsiteX23" fmla="*/ 8219858 w 9155359"/>
              <a:gd name="connsiteY23" fmla="*/ 1354116 h 2254806"/>
              <a:gd name="connsiteX24" fmla="*/ 6835032 w 9155359"/>
              <a:gd name="connsiteY24" fmla="*/ 1469107 h 2254806"/>
              <a:gd name="connsiteX25" fmla="*/ 8199299 w 9155359"/>
              <a:gd name="connsiteY25" fmla="*/ 1236288 h 2254806"/>
              <a:gd name="connsiteX26" fmla="*/ 0 w 9155359"/>
              <a:gd name="connsiteY26" fmla="*/ 642868 h 2254806"/>
              <a:gd name="connsiteX27" fmla="*/ 230952 w 9155359"/>
              <a:gd name="connsiteY27" fmla="*/ 668304 h 2254806"/>
              <a:gd name="connsiteX28" fmla="*/ 2292119 w 9155359"/>
              <a:gd name="connsiteY28" fmla="*/ 1900446 h 2254806"/>
              <a:gd name="connsiteX29" fmla="*/ 206890 w 9155359"/>
              <a:gd name="connsiteY29" fmla="*/ 813882 h 2254806"/>
              <a:gd name="connsiteX30" fmla="*/ 0 w 9155359"/>
              <a:gd name="connsiteY30" fmla="*/ 791487 h 2254806"/>
              <a:gd name="connsiteX31" fmla="*/ 9155359 w 9155359"/>
              <a:gd name="connsiteY31" fmla="*/ 337384 h 2254806"/>
              <a:gd name="connsiteX32" fmla="*/ 9155359 w 9155359"/>
              <a:gd name="connsiteY32" fmla="*/ 508809 h 2254806"/>
              <a:gd name="connsiteX33" fmla="*/ 7983195 w 9155359"/>
              <a:gd name="connsiteY33" fmla="*/ 1238557 h 2254806"/>
              <a:gd name="connsiteX34" fmla="*/ 6686100 w 9155359"/>
              <a:gd name="connsiteY34" fmla="*/ 1350808 h 2254806"/>
              <a:gd name="connsiteX35" fmla="*/ 7924457 w 9155359"/>
              <a:gd name="connsiteY35" fmla="*/ 1139061 h 2254806"/>
              <a:gd name="connsiteX36" fmla="*/ 9133957 w 9155359"/>
              <a:gd name="connsiteY36" fmla="*/ 351217 h 2254806"/>
              <a:gd name="connsiteX37" fmla="*/ 9155359 w 9155359"/>
              <a:gd name="connsiteY37" fmla="*/ 0 h 2254806"/>
              <a:gd name="connsiteX38" fmla="*/ 9155359 w 9155359"/>
              <a:gd name="connsiteY38" fmla="*/ 170058 h 2254806"/>
              <a:gd name="connsiteX39" fmla="*/ 9141500 w 9155359"/>
              <a:gd name="connsiteY39" fmla="*/ 179667 h 2254806"/>
              <a:gd name="connsiteX40" fmla="*/ 7681351 w 9155359"/>
              <a:gd name="connsiteY40" fmla="*/ 1168541 h 2254806"/>
              <a:gd name="connsiteX41" fmla="*/ 6485913 w 9155359"/>
              <a:gd name="connsiteY41" fmla="*/ 1214084 h 2254806"/>
              <a:gd name="connsiteX42" fmla="*/ 7643740 w 9155359"/>
              <a:gd name="connsiteY42" fmla="*/ 1057139 h 2254806"/>
              <a:gd name="connsiteX43" fmla="*/ 8830271 w 9155359"/>
              <a:gd name="connsiteY43" fmla="*/ 227534 h 22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5359" h="2254806">
                <a:moveTo>
                  <a:pt x="75465" y="1228752"/>
                </a:moveTo>
                <a:cubicBezTo>
                  <a:pt x="976487" y="1264591"/>
                  <a:pt x="1657416" y="1843345"/>
                  <a:pt x="2401545" y="2000225"/>
                </a:cubicBezTo>
                <a:cubicBezTo>
                  <a:pt x="1604124" y="1924487"/>
                  <a:pt x="931939" y="1377046"/>
                  <a:pt x="48611" y="1366682"/>
                </a:cubicBezTo>
                <a:lnTo>
                  <a:pt x="0" y="1368140"/>
                </a:lnTo>
                <a:lnTo>
                  <a:pt x="0" y="1228898"/>
                </a:lnTo>
                <a:close/>
                <a:moveTo>
                  <a:pt x="0" y="940062"/>
                </a:moveTo>
                <a:lnTo>
                  <a:pt x="184018" y="959482"/>
                </a:lnTo>
                <a:cubicBezTo>
                  <a:pt x="1352510" y="1119149"/>
                  <a:pt x="1773248" y="1724721"/>
                  <a:pt x="2339206" y="1953264"/>
                </a:cubicBezTo>
                <a:cubicBezTo>
                  <a:pt x="1805401" y="1820568"/>
                  <a:pt x="1092319" y="1197068"/>
                  <a:pt x="115341" y="1093334"/>
                </a:cubicBezTo>
                <a:lnTo>
                  <a:pt x="0" y="1085497"/>
                </a:lnTo>
                <a:close/>
                <a:moveTo>
                  <a:pt x="5599046" y="904719"/>
                </a:moveTo>
                <a:cubicBezTo>
                  <a:pt x="5920596" y="903360"/>
                  <a:pt x="6245935" y="988730"/>
                  <a:pt x="6485913" y="1214084"/>
                </a:cubicBezTo>
                <a:lnTo>
                  <a:pt x="6485913" y="1214273"/>
                </a:lnTo>
                <a:cubicBezTo>
                  <a:pt x="6202638" y="1101927"/>
                  <a:pt x="5676165" y="1130179"/>
                  <a:pt x="5262052" y="1389738"/>
                </a:cubicBezTo>
                <a:lnTo>
                  <a:pt x="3948946" y="2070808"/>
                </a:lnTo>
                <a:cubicBezTo>
                  <a:pt x="3630711" y="2220098"/>
                  <a:pt x="3318635" y="2273768"/>
                  <a:pt x="3030908" y="2249012"/>
                </a:cubicBezTo>
                <a:cubicBezTo>
                  <a:pt x="2789792" y="2228319"/>
                  <a:pt x="2592068" y="2137233"/>
                  <a:pt x="2401356" y="2000225"/>
                </a:cubicBezTo>
                <a:cubicBezTo>
                  <a:pt x="2886334" y="2054272"/>
                  <a:pt x="3114374" y="1993988"/>
                  <a:pt x="3424556" y="1849989"/>
                </a:cubicBezTo>
                <a:lnTo>
                  <a:pt x="4734914" y="1115722"/>
                </a:lnTo>
                <a:cubicBezTo>
                  <a:pt x="4959734" y="994163"/>
                  <a:pt x="5277495" y="906077"/>
                  <a:pt x="5599046" y="904719"/>
                </a:cubicBezTo>
                <a:close/>
                <a:moveTo>
                  <a:pt x="9155359" y="681109"/>
                </a:moveTo>
                <a:lnTo>
                  <a:pt x="9155359" y="825935"/>
                </a:lnTo>
                <a:lnTo>
                  <a:pt x="9149737" y="860604"/>
                </a:lnTo>
                <a:lnTo>
                  <a:pt x="8219858" y="1354116"/>
                </a:lnTo>
                <a:cubicBezTo>
                  <a:pt x="7594000" y="1653170"/>
                  <a:pt x="7239102" y="1699848"/>
                  <a:pt x="6835032" y="1469107"/>
                </a:cubicBezTo>
                <a:cubicBezTo>
                  <a:pt x="7306273" y="1640037"/>
                  <a:pt x="7708921" y="1496699"/>
                  <a:pt x="8199299" y="1236288"/>
                </a:cubicBezTo>
                <a:close/>
                <a:moveTo>
                  <a:pt x="0" y="642868"/>
                </a:moveTo>
                <a:lnTo>
                  <a:pt x="230952" y="668304"/>
                </a:lnTo>
                <a:cubicBezTo>
                  <a:pt x="1395259" y="838661"/>
                  <a:pt x="1782030" y="1534068"/>
                  <a:pt x="2292119" y="1900446"/>
                </a:cubicBezTo>
                <a:cubicBezTo>
                  <a:pt x="1732557" y="1631332"/>
                  <a:pt x="1367925" y="979209"/>
                  <a:pt x="206890" y="813882"/>
                </a:cubicBezTo>
                <a:lnTo>
                  <a:pt x="0" y="791487"/>
                </a:lnTo>
                <a:close/>
                <a:moveTo>
                  <a:pt x="9155359" y="337384"/>
                </a:moveTo>
                <a:lnTo>
                  <a:pt x="9155359" y="508809"/>
                </a:lnTo>
                <a:lnTo>
                  <a:pt x="7983195" y="1238557"/>
                </a:lnTo>
                <a:cubicBezTo>
                  <a:pt x="7595611" y="1471658"/>
                  <a:pt x="7113571" y="1598556"/>
                  <a:pt x="6686100" y="1350808"/>
                </a:cubicBezTo>
                <a:cubicBezTo>
                  <a:pt x="7023567" y="1458336"/>
                  <a:pt x="7467901" y="1455880"/>
                  <a:pt x="7924457" y="1139061"/>
                </a:cubicBezTo>
                <a:cubicBezTo>
                  <a:pt x="8036457" y="1061215"/>
                  <a:pt x="8837502" y="542863"/>
                  <a:pt x="9133957" y="351217"/>
                </a:cubicBezTo>
                <a:close/>
                <a:moveTo>
                  <a:pt x="9155359" y="0"/>
                </a:moveTo>
                <a:lnTo>
                  <a:pt x="9155359" y="170058"/>
                </a:lnTo>
                <a:lnTo>
                  <a:pt x="9141500" y="179667"/>
                </a:lnTo>
                <a:cubicBezTo>
                  <a:pt x="8781210" y="429322"/>
                  <a:pt x="7808517" y="1101366"/>
                  <a:pt x="7681351" y="1168541"/>
                </a:cubicBezTo>
                <a:cubicBezTo>
                  <a:pt x="7524840" y="1251218"/>
                  <a:pt x="7059473" y="1527690"/>
                  <a:pt x="6485913" y="1214084"/>
                </a:cubicBezTo>
                <a:cubicBezTo>
                  <a:pt x="6878708" y="1376793"/>
                  <a:pt x="7309779" y="1286840"/>
                  <a:pt x="7643740" y="1057139"/>
                </a:cubicBezTo>
                <a:lnTo>
                  <a:pt x="8830271" y="227534"/>
                </a:lnTo>
                <a:close/>
              </a:path>
            </a:pathLst>
          </a:custGeom>
          <a:solidFill>
            <a:srgbClr val="002677"/>
          </a:solidFill>
          <a:ln w="9181" cap="flat">
            <a:noFill/>
            <a:prstDash val="solid"/>
            <a:miter/>
          </a:ln>
        </p:spPr>
        <p:txBody>
          <a:bodyPr wrap="square" rtlCol="0" anchor="ctr">
            <a:noAutofit/>
          </a:bodyPr>
          <a:lstStyle/>
          <a:p>
            <a:r>
              <a:rPr lang="en-US" dirty="0"/>
              <a:t>  </a:t>
            </a:r>
          </a:p>
        </p:txBody>
      </p:sp>
      <p:sp>
        <p:nvSpPr>
          <p:cNvPr id="15" name="Graphic 8">
            <a:extLst>
              <a:ext uri="{FF2B5EF4-FFF2-40B4-BE49-F238E27FC236}">
                <a16:creationId xmlns:a16="http://schemas.microsoft.com/office/drawing/2014/main" id="{526EA6DD-7353-744A-AD84-B2E27B6572D5}"/>
              </a:ext>
            </a:extLst>
          </p:cNvPr>
          <p:cNvSpPr/>
          <p:nvPr userDrawn="1"/>
        </p:nvSpPr>
        <p:spPr>
          <a:xfrm>
            <a:off x="457200" y="457200"/>
            <a:ext cx="460213"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dirty="0"/>
          </a:p>
        </p:txBody>
      </p:sp>
      <p:pic>
        <p:nvPicPr>
          <p:cNvPr id="12" name="Picture 11" descr="A close up of a sign&#10;&#10;Description automatically generated">
            <a:extLst>
              <a:ext uri="{FF2B5EF4-FFF2-40B4-BE49-F238E27FC236}">
                <a16:creationId xmlns:a16="http://schemas.microsoft.com/office/drawing/2014/main" id="{39BB8F45-7E68-0F42-86EC-7CCBD3731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5751" y="5838127"/>
            <a:ext cx="1129136" cy="402336"/>
          </a:xfrm>
          <a:prstGeom prst="rect">
            <a:avLst/>
          </a:prstGeom>
        </p:spPr>
      </p:pic>
    </p:spTree>
    <p:extLst>
      <p:ext uri="{BB962C8B-B14F-4D97-AF65-F5344CB8AC3E}">
        <p14:creationId xmlns:p14="http://schemas.microsoft.com/office/powerpoint/2010/main" val="1568842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374914" y="347472"/>
            <a:ext cx="8322099" cy="732508"/>
          </a:xfrm>
        </p:spPr>
        <p:txBody>
          <a:bodyPr vert="horz" lIns="91440" tIns="45720" rIns="91440" bIns="45720" rtlCol="0" anchor="t" anchorCtr="0">
            <a:noAutofit/>
          </a:bodyPr>
          <a:lstStyle>
            <a:lvl1pPr>
              <a:lnSpc>
                <a:spcPct val="100000"/>
              </a:lnSpc>
              <a:defRPr lang="en-US" sz="2800"/>
            </a:lvl1pPr>
          </a:lstStyle>
          <a:p>
            <a:pPr lvl="0"/>
            <a:r>
              <a:rPr lang="en-US" dirty="0"/>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5346350"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374904" y="1506086"/>
            <a:ext cx="4023360" cy="4527549"/>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4663440" y="1506086"/>
            <a:ext cx="4023360" cy="4527549"/>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5346350"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374904" y="1909238"/>
            <a:ext cx="4023360" cy="4105740"/>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4663440" y="1909238"/>
            <a:ext cx="4023360" cy="4105740"/>
          </a:xfrm>
        </p:spPr>
        <p:txBody>
          <a:bodyPr/>
          <a:lstStyle>
            <a:lvl1pPr marL="114292" indent="-114292">
              <a:spcBef>
                <a:spcPts val="300"/>
              </a:spcBef>
              <a:spcAft>
                <a:spcPts val="600"/>
              </a:spcAft>
              <a:buClr>
                <a:schemeClr val="accent1"/>
              </a:buClr>
              <a:tabLst/>
              <a:defRPr sz="1400"/>
            </a:lvl1pPr>
            <a:lvl2pPr marL="217473" indent="-90482">
              <a:spcBef>
                <a:spcPts val="0"/>
              </a:spcBef>
              <a:spcAft>
                <a:spcPts val="600"/>
              </a:spcAft>
              <a:buClr>
                <a:schemeClr val="accent1"/>
              </a:buClr>
              <a:tabLst/>
              <a:defRPr sz="1400"/>
            </a:lvl2pPr>
            <a:lvl3pPr marL="312715" indent="-88894">
              <a:spcBef>
                <a:spcPts val="0"/>
              </a:spcBef>
              <a:spcAft>
                <a:spcPts val="600"/>
              </a:spcAft>
              <a:buClr>
                <a:schemeClr val="accent1"/>
              </a:buClr>
              <a:tabLst/>
              <a:defRPr sz="1200"/>
            </a:lvl3pPr>
            <a:lvl4pPr marL="403195" indent="-76194">
              <a:spcBef>
                <a:spcPts val="0"/>
              </a:spcBef>
              <a:spcAft>
                <a:spcPts val="600"/>
              </a:spcAft>
              <a:buClr>
                <a:schemeClr val="accent1"/>
              </a:buClr>
              <a:tabLst/>
              <a:defRPr sz="1100"/>
            </a:lvl4pPr>
            <a:lvl5pPr marL="506374" indent="-84133">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374904" y="347472"/>
            <a:ext cx="8311896" cy="1094471"/>
          </a:xfrm>
        </p:spPr>
        <p:txBody>
          <a:bodyPr vert="horz" lIns="91440" tIns="45720" rIns="91440" bIns="45720" rtlCol="0" anchor="t" anchorCtr="0">
            <a:noAutofit/>
          </a:bodyPr>
          <a:lstStyle>
            <a:lvl1pPr>
              <a:lnSpc>
                <a:spcPct val="100000"/>
              </a:lnSpc>
              <a:defRPr lang="en-US" sz="2800"/>
            </a:lvl1pPr>
          </a:lstStyle>
          <a:p>
            <a:pPr lvl="0"/>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1016597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371801" y="347472"/>
            <a:ext cx="8323312" cy="1096841"/>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373013" y="5693824"/>
            <a:ext cx="8074552"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883583" y="3975024"/>
            <a:ext cx="3346704" cy="1658837"/>
          </a:xfrm>
        </p:spPr>
        <p:txBody>
          <a:bodyPr/>
          <a:lstStyle>
            <a:lvl1pPr marL="88894" marR="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sz="1200"/>
            </a:lvl1pPr>
            <a:lvl2pPr marL="120641" indent="0">
              <a:buNone/>
              <a:defRPr/>
            </a:lvl2pPr>
          </a:lstStyle>
          <a:p>
            <a:pPr lvl="0"/>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lvl="0"/>
            <a:endParaRPr lang="en-US" dirty="0"/>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883583" y="3624060"/>
            <a:ext cx="3346704" cy="380953"/>
          </a:xfrm>
        </p:spPr>
        <p:txBody>
          <a:bodyPr/>
          <a:lstStyle>
            <a:lvl1pPr marL="0" indent="0" algn="l">
              <a:lnSpc>
                <a:spcPct val="100000"/>
              </a:lnSpc>
              <a:buNone/>
              <a:defRPr sz="1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5006696" y="3975024"/>
            <a:ext cx="3346704" cy="1658837"/>
          </a:xfrm>
        </p:spPr>
        <p:txBody>
          <a:bodyPr/>
          <a:lstStyle>
            <a:lvl1pPr marL="88894" marR="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sz="1200"/>
            </a:lvl1pPr>
            <a:lvl2pPr marL="120641" indent="0">
              <a:buNone/>
              <a:defRPr/>
            </a:lvl2pPr>
          </a:lstStyle>
          <a:p>
            <a:pPr lvl="0"/>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marL="88894" marR="0" lvl="0" indent="-88894" algn="l" defTabSz="685750" rtl="0" eaLnBrk="1" fontAlgn="auto" latinLnBrk="0" hangingPunct="1">
              <a:lnSpc>
                <a:spcPct val="100000"/>
              </a:lnSpc>
              <a:spcBef>
                <a:spcPts val="0"/>
              </a:spcBef>
              <a:spcAft>
                <a:spcPts val="300"/>
              </a:spcAft>
              <a:buClr>
                <a:schemeClr val="accent1"/>
              </a:buClr>
              <a:buSzTx/>
              <a:buFont typeface="Arial" panose="020B0604020202020204" pitchFamily="34" charset="0"/>
              <a:buChar char="•"/>
              <a:tabLst/>
              <a:defRPr/>
            </a:pPr>
            <a:r>
              <a:rPr lang="en-US" dirty="0"/>
              <a:t>Click to edit Master text styles</a:t>
            </a:r>
          </a:p>
          <a:p>
            <a:pPr lvl="0"/>
            <a:endParaRPr lang="en-US" dirty="0"/>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5006696" y="3624060"/>
            <a:ext cx="3346704" cy="380953"/>
          </a:xfrm>
        </p:spPr>
        <p:txBody>
          <a:bodyPr/>
          <a:lstStyle>
            <a:lvl1pPr marL="0" indent="0" algn="l">
              <a:lnSpc>
                <a:spcPct val="100000"/>
              </a:lnSpc>
              <a:buNone/>
              <a:defRPr sz="1400" b="1" i="0">
                <a:solidFill>
                  <a:schemeClr val="accent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5349241" y="624231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2831606658"/>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371801" y="347472"/>
            <a:ext cx="8323312" cy="105638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373013" y="5693824"/>
            <a:ext cx="8074552"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377511" y="2999232"/>
            <a:ext cx="8423175" cy="2680157"/>
          </a:xfrm>
          <a:noFill/>
        </p:spPr>
        <p:txBody>
          <a:bodyPr lIns="228600" tIns="54864" rIns="228600" bIns="0" anchor="ctr"/>
          <a:lstStyle>
            <a:lvl1pPr marL="0" indent="0" algn="ctr">
              <a:buNone/>
              <a:defRPr>
                <a:solidFill>
                  <a:schemeClr val="accent1"/>
                </a:solidFill>
              </a:defRPr>
            </a:lvl1pPr>
          </a:lstStyle>
          <a:p>
            <a:endParaRPr lang="en-US" dirty="0"/>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503568283"/>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374914" y="347472"/>
            <a:ext cx="8322099"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21" y="5693824"/>
            <a:ext cx="8304261"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457200" y="1658112"/>
            <a:ext cx="8229600" cy="4035552"/>
          </a:xfrm>
        </p:spPr>
        <p:txBody>
          <a:bodyPr anchor="ctr"/>
          <a:lstStyle>
            <a:lvl1pPr marL="0" indent="0" algn="ctr">
              <a:buNone/>
              <a:defRPr sz="9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5347247"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69291252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374904" y="347472"/>
            <a:ext cx="4023360" cy="1096841"/>
          </a:xfrm>
        </p:spPr>
        <p:txBody>
          <a:bodyPr/>
          <a:lstStyle>
            <a:lvl1pPr>
              <a:lnSpc>
                <a:spcPct val="100000"/>
              </a:lnSpc>
              <a:defRPr sz="2800">
                <a:solidFill>
                  <a:srgbClr val="00267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374904" y="1823499"/>
            <a:ext cx="4023360" cy="3864696"/>
          </a:xfrm>
        </p:spPr>
        <p:txBody>
          <a:bodyPr/>
          <a:lstStyle>
            <a:lvl1pPr marL="92068" indent="-92068">
              <a:lnSpc>
                <a:spcPct val="100000"/>
              </a:lnSpc>
              <a:spcBef>
                <a:spcPts val="300"/>
              </a:spcBef>
              <a:spcAft>
                <a:spcPts val="600"/>
              </a:spcAft>
              <a:buClr>
                <a:schemeClr val="accent1"/>
              </a:buClr>
              <a:tabLst/>
              <a:defRPr sz="1400">
                <a:solidFill>
                  <a:srgbClr val="002677"/>
                </a:solidFill>
              </a:defRPr>
            </a:lvl1pPr>
            <a:lvl2pPr marL="201598" indent="-82545">
              <a:lnSpc>
                <a:spcPct val="100000"/>
              </a:lnSpc>
              <a:spcBef>
                <a:spcPts val="0"/>
              </a:spcBef>
              <a:spcAft>
                <a:spcPts val="600"/>
              </a:spcAft>
              <a:buClr>
                <a:schemeClr val="accent1"/>
              </a:buClr>
              <a:buFont typeface="System Font Regular"/>
              <a:buChar char="-"/>
              <a:tabLst/>
              <a:defRPr sz="1400">
                <a:solidFill>
                  <a:schemeClr val="accent1"/>
                </a:solidFill>
              </a:defRPr>
            </a:lvl2pPr>
            <a:lvl3pPr marL="306364" indent="-88894">
              <a:lnSpc>
                <a:spcPct val="100000"/>
              </a:lnSpc>
              <a:spcBef>
                <a:spcPts val="0"/>
              </a:spcBef>
              <a:spcAft>
                <a:spcPts val="600"/>
              </a:spcAft>
              <a:buClr>
                <a:schemeClr val="accent1"/>
              </a:buClr>
              <a:tabLst/>
              <a:defRPr sz="1200">
                <a:solidFill>
                  <a:schemeClr val="accent1"/>
                </a:solidFill>
              </a:defRPr>
            </a:lvl3pPr>
            <a:lvl4pPr marL="395258" indent="-80957">
              <a:lnSpc>
                <a:spcPct val="100000"/>
              </a:lnSpc>
              <a:spcBef>
                <a:spcPts val="0"/>
              </a:spcBef>
              <a:spcAft>
                <a:spcPts val="600"/>
              </a:spcAft>
              <a:buClr>
                <a:schemeClr val="accent1"/>
              </a:buClr>
              <a:buFont typeface="System Font Regular"/>
              <a:buChar char="-"/>
              <a:tabLst/>
              <a:defRPr sz="1100">
                <a:solidFill>
                  <a:schemeClr val="accent1"/>
                </a:solidFill>
              </a:defRPr>
            </a:lvl4pPr>
            <a:lvl5pPr marL="500026" indent="-88894">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solidFill>
                  <a:schemeClr val="bg2"/>
                </a:solidFill>
              </a:defRPr>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13" y="5693824"/>
            <a:ext cx="402336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4659464" y="9"/>
            <a:ext cx="4484536" cy="6857999"/>
          </a:xfrm>
          <a:solidFill>
            <a:schemeClr val="tx2"/>
          </a:solidFill>
        </p:spPr>
        <p:txBody>
          <a:bodyPr anchor="ctr"/>
          <a:lstStyle>
            <a:lvl1pPr marL="0" indent="0" algn="ctr">
              <a:buNone/>
              <a:defRPr sz="1200"/>
            </a:lvl1pPr>
          </a:lstStyle>
          <a:p>
            <a:endParaRPr lang="en-US"/>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1858942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374914" y="347472"/>
            <a:ext cx="8322099"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13" y="5693824"/>
            <a:ext cx="402336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4659464" y="1462626"/>
            <a:ext cx="4027336" cy="4596329"/>
          </a:xfrm>
          <a:solidFill>
            <a:schemeClr val="tx2"/>
          </a:solidFill>
        </p:spPr>
        <p:txBody>
          <a:bodyPr anchor="ctr"/>
          <a:lstStyle>
            <a:lvl1pPr marL="0" indent="0" algn="ctr">
              <a:buNone/>
              <a:defRPr sz="12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374904" y="1481283"/>
            <a:ext cx="4023360" cy="4231204"/>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2720731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13" y="5693824"/>
            <a:ext cx="402336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4659464" y="1827746"/>
            <a:ext cx="4027336" cy="4231204"/>
          </a:xfrm>
          <a:solidFill>
            <a:schemeClr val="tx2"/>
          </a:solidFill>
        </p:spPr>
        <p:txBody>
          <a:bodyPr anchor="ctr"/>
          <a:lstStyle>
            <a:lvl1pPr marL="0" indent="0" algn="ctr">
              <a:buNone/>
              <a:defRPr sz="12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374904" y="1828804"/>
            <a:ext cx="402336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374904" y="347472"/>
            <a:ext cx="8311896"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228661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5241932" y="1570955"/>
            <a:ext cx="3453187" cy="2624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374914" y="347472"/>
            <a:ext cx="8322099" cy="633457"/>
          </a:xfrm>
        </p:spPr>
        <p:txBody>
          <a:bodyPr/>
          <a:lstStyle>
            <a:lvl1pPr>
              <a:lnSpc>
                <a:spcPct val="100000"/>
              </a:lnSpc>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374904" y="1481288"/>
            <a:ext cx="4023360" cy="4225577"/>
          </a:xfrm>
        </p:spPr>
        <p:txBody>
          <a:bodyPr/>
          <a:lstStyle>
            <a:lvl1pPr marL="92068" indent="-92068">
              <a:lnSpc>
                <a:spcPct val="100000"/>
              </a:lnSpc>
              <a:spcBef>
                <a:spcPts val="300"/>
              </a:spcBef>
              <a:spcAft>
                <a:spcPts val="600"/>
              </a:spcAft>
              <a:buClr>
                <a:schemeClr val="accent1"/>
              </a:buClr>
              <a:tabLst/>
              <a:defRPr sz="1400">
                <a:solidFill>
                  <a:schemeClr val="accent1"/>
                </a:solidFill>
                <a:latin typeface="+mn-lt"/>
              </a:defRPr>
            </a:lvl1pPr>
            <a:lvl2pPr marL="201598" indent="-96831">
              <a:lnSpc>
                <a:spcPct val="100000"/>
              </a:lnSpc>
              <a:spcBef>
                <a:spcPts val="0"/>
              </a:spcBef>
              <a:spcAft>
                <a:spcPts val="600"/>
              </a:spcAft>
              <a:buClr>
                <a:schemeClr val="accent1"/>
              </a:buClr>
              <a:buFont typeface="System Font Regular"/>
              <a:buChar char="-"/>
              <a:tabLst/>
              <a:defRPr sz="1400">
                <a:solidFill>
                  <a:schemeClr val="accent1"/>
                </a:solidFill>
                <a:latin typeface="+mn-lt"/>
              </a:defRPr>
            </a:lvl2pPr>
            <a:lvl3pPr marL="298427" indent="-88894">
              <a:lnSpc>
                <a:spcPct val="100000"/>
              </a:lnSpc>
              <a:spcBef>
                <a:spcPts val="0"/>
              </a:spcBef>
              <a:spcAft>
                <a:spcPts val="600"/>
              </a:spcAft>
              <a:buClr>
                <a:schemeClr val="accent1"/>
              </a:buClr>
              <a:tabLst/>
              <a:defRPr sz="1200">
                <a:solidFill>
                  <a:schemeClr val="accent1"/>
                </a:solidFill>
                <a:latin typeface="+mn-lt"/>
              </a:defRPr>
            </a:lvl3pPr>
            <a:lvl4pPr marL="395258" indent="-96831">
              <a:lnSpc>
                <a:spcPct val="100000"/>
              </a:lnSpc>
              <a:spcBef>
                <a:spcPts val="0"/>
              </a:spcBef>
              <a:spcAft>
                <a:spcPts val="600"/>
              </a:spcAft>
              <a:buClr>
                <a:schemeClr val="accent1"/>
              </a:buClr>
              <a:buFont typeface="System Font Regular"/>
              <a:buChar char="-"/>
              <a:tabLst/>
              <a:defRPr sz="1100">
                <a:solidFill>
                  <a:schemeClr val="accent1"/>
                </a:solidFill>
                <a:latin typeface="+mn-lt"/>
              </a:defRPr>
            </a:lvl4pPr>
            <a:lvl5pPr marL="500026" indent="-96831">
              <a:lnSpc>
                <a:spcPct val="100000"/>
              </a:lnSpc>
              <a:spcBef>
                <a:spcPts val="0"/>
              </a:spcBef>
              <a:spcAft>
                <a:spcPts val="600"/>
              </a:spcAft>
              <a:buClr>
                <a:schemeClr val="accent1"/>
              </a:buClr>
              <a:tabLst/>
              <a:defRPr sz="1051">
                <a:solidFill>
                  <a:schemeClr val="accent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12" y="5693824"/>
            <a:ext cx="402336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5344887" y="1740100"/>
            <a:ext cx="3243944" cy="2477338"/>
          </a:xfrm>
        </p:spPr>
        <p:txBody>
          <a:bodyPr/>
          <a:lstStyle>
            <a:lvl1pPr marL="0" indent="0" algn="l">
              <a:buNone/>
              <a:defRPr sz="2000" b="1" spc="0" baseline="0">
                <a:solidFill>
                  <a:schemeClr val="accent1"/>
                </a:solidFill>
                <a:latin typeface="Georgia" panose="02040502050405020303" pitchFamily="18" charset="0"/>
              </a:defRPr>
            </a:lvl1pPr>
            <a:lvl2pPr marL="120641" indent="0">
              <a:buNone/>
              <a:defRPr sz="7200">
                <a:latin typeface="Georgia" panose="02040502050405020303" pitchFamily="18" charset="0"/>
              </a:defRPr>
            </a:lvl2pPr>
            <a:lvl3pPr marL="293667" indent="0">
              <a:buNone/>
              <a:defRPr sz="7200">
                <a:latin typeface="Georgia" panose="02040502050405020303" pitchFamily="18" charset="0"/>
              </a:defRPr>
            </a:lvl3pPr>
            <a:lvl4pPr marL="404782" indent="0">
              <a:buNone/>
              <a:defRPr sz="7200">
                <a:latin typeface="Georgia" panose="02040502050405020303" pitchFamily="18" charset="0"/>
              </a:defRPr>
            </a:lvl4pPr>
            <a:lvl5pPr marL="577806" indent="0">
              <a:buNone/>
              <a:defRPr sz="7200">
                <a:latin typeface="Georgia" panose="02040502050405020303" pitchFamily="18" charset="0"/>
              </a:defRPr>
            </a:lvl5pPr>
          </a:lstStyle>
          <a:p>
            <a:pPr lvl="0"/>
            <a:r>
              <a:rPr lang="en-US" dirty="0"/>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5344887"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616678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5241932" y="1922288"/>
            <a:ext cx="3453187" cy="24302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12" y="5693824"/>
            <a:ext cx="4023360"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5344887" y="2091431"/>
            <a:ext cx="3243944" cy="2261155"/>
          </a:xfrm>
        </p:spPr>
        <p:txBody>
          <a:bodyPr/>
          <a:lstStyle>
            <a:lvl1pPr marL="0" indent="0" algn="l">
              <a:buNone/>
              <a:defRPr sz="2000" b="1" spc="0" baseline="0">
                <a:solidFill>
                  <a:schemeClr val="accent1"/>
                </a:solidFill>
                <a:latin typeface="Georgia" panose="02040502050405020303" pitchFamily="18" charset="0"/>
              </a:defRPr>
            </a:lvl1pPr>
            <a:lvl2pPr marL="120641" indent="0">
              <a:buNone/>
              <a:defRPr sz="7200">
                <a:latin typeface="Georgia" panose="02040502050405020303" pitchFamily="18" charset="0"/>
              </a:defRPr>
            </a:lvl2pPr>
            <a:lvl3pPr marL="293667" indent="0">
              <a:buNone/>
              <a:defRPr sz="7200">
                <a:latin typeface="Georgia" panose="02040502050405020303" pitchFamily="18" charset="0"/>
              </a:defRPr>
            </a:lvl3pPr>
            <a:lvl4pPr marL="404782" indent="0">
              <a:buNone/>
              <a:defRPr sz="7200">
                <a:latin typeface="Georgia" panose="02040502050405020303" pitchFamily="18" charset="0"/>
              </a:defRPr>
            </a:lvl4pPr>
            <a:lvl5pPr marL="577806" indent="0">
              <a:buNone/>
              <a:defRPr sz="7200">
                <a:latin typeface="Georgia" panose="02040502050405020303" pitchFamily="18" charset="0"/>
              </a:defRPr>
            </a:lvl5pPr>
          </a:lstStyle>
          <a:p>
            <a:pPr lvl="0"/>
            <a:r>
              <a:rPr lang="en-US" dirty="0"/>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5344887"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374904" y="1828804"/>
            <a:ext cx="402336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374904" y="347472"/>
            <a:ext cx="8311896"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882154412"/>
      </p:ext>
    </p:extLst>
  </p:cSld>
  <p:clrMapOvr>
    <a:masterClrMapping/>
  </p:clrMapOvr>
  <p:extLst>
    <p:ext uri="{DCECCB84-F9BA-43D5-87BE-67443E8EF086}">
      <p15:sldGuideLst xmlns:p15="http://schemas.microsoft.com/office/powerpoint/2012/main">
        <p15:guide id="1" orient="horz" pos="120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199507" y="343596"/>
            <a:ext cx="1072343"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4818" y="3854450"/>
            <a:ext cx="6887416" cy="861748"/>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356401" y="3844213"/>
            <a:ext cx="6082509" cy="867148"/>
          </a:xfrm>
        </p:spPr>
        <p:txBody>
          <a:bodyPr rIns="0" anchor="ctr" anchorCtr="0">
            <a:noAutofit/>
          </a:bodyPr>
          <a:lstStyle>
            <a:lvl1pPr algn="l">
              <a:defRPr sz="3200" spc="0" baseline="0">
                <a:solidFill>
                  <a:schemeClr val="bg1"/>
                </a:solidFill>
              </a:defRPr>
            </a:lvl1pPr>
          </a:lstStyle>
          <a:p>
            <a:r>
              <a:rPr lang="en-US" dirty="0"/>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365767" y="4833693"/>
            <a:ext cx="5918665"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324196" y="6138955"/>
            <a:ext cx="8396424"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5741782" y="6321552"/>
            <a:ext cx="2945027"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370578" y="6083710"/>
            <a:ext cx="2257425" cy="270245"/>
          </a:xfrm>
        </p:spPr>
        <p:txBody>
          <a:bodyPr/>
          <a:lstStyle>
            <a:lvl1pPr marL="0" indent="0">
              <a:buNone/>
              <a:defRPr sz="1000" b="0"/>
            </a:lvl1pPr>
            <a:lvl2pPr marL="88894" indent="0">
              <a:buNone/>
              <a:defRPr/>
            </a:lvl2pPr>
          </a:lstStyle>
          <a:p>
            <a:pPr lvl="0"/>
            <a:r>
              <a:rPr lang="en-US" dirty="0"/>
              <a:t>Click to edit</a:t>
            </a:r>
          </a:p>
        </p:txBody>
      </p:sp>
      <p:sp>
        <p:nvSpPr>
          <p:cNvPr id="39" name="Picture Placeholder 38">
            <a:extLst>
              <a:ext uri="{FF2B5EF4-FFF2-40B4-BE49-F238E27FC236}">
                <a16:creationId xmlns:a16="http://schemas.microsoft.com/office/drawing/2014/main" id="{A0FBCF22-0040-A948-B14F-424C24E93802}"/>
              </a:ext>
            </a:extLst>
          </p:cNvPr>
          <p:cNvSpPr>
            <a:spLocks noGrp="1"/>
          </p:cNvSpPr>
          <p:nvPr>
            <p:ph type="pic" sz="quarter" idx="12"/>
          </p:nvPr>
        </p:nvSpPr>
        <p:spPr>
          <a:xfrm>
            <a:off x="6350" y="2098"/>
            <a:ext cx="9144000" cy="4347959"/>
          </a:xfrm>
          <a:custGeom>
            <a:avLst/>
            <a:gdLst>
              <a:gd name="connsiteX0" fmla="*/ 653749 w 9144000"/>
              <a:gd name="connsiteY0" fmla="*/ 573726 h 4347959"/>
              <a:gd name="connsiteX1" fmla="*/ 457200 w 9144000"/>
              <a:gd name="connsiteY1" fmla="*/ 662929 h 4347959"/>
              <a:gd name="connsiteX2" fmla="*/ 457200 w 9144000"/>
              <a:gd name="connsiteY2" fmla="*/ 1003131 h 4347959"/>
              <a:gd name="connsiteX3" fmla="*/ 557872 w 9144000"/>
              <a:gd name="connsiteY3" fmla="*/ 1111620 h 4347959"/>
              <a:gd name="connsiteX4" fmla="*/ 653749 w 9144000"/>
              <a:gd name="connsiteY4" fmla="*/ 992951 h 4347959"/>
              <a:gd name="connsiteX5" fmla="*/ 740039 w 9144000"/>
              <a:gd name="connsiteY5" fmla="*/ 534884 h 4347959"/>
              <a:gd name="connsiteX6" fmla="*/ 695296 w 9144000"/>
              <a:gd name="connsiteY6" fmla="*/ 556314 h 4347959"/>
              <a:gd name="connsiteX7" fmla="*/ 695296 w 9144000"/>
              <a:gd name="connsiteY7" fmla="*/ 980897 h 4347959"/>
              <a:gd name="connsiteX8" fmla="*/ 567459 w 9144000"/>
              <a:gd name="connsiteY8" fmla="*/ 1138944 h 4347959"/>
              <a:gd name="connsiteX9" fmla="*/ 500345 w 9144000"/>
              <a:gd name="connsiteY9" fmla="*/ 1126889 h 4347959"/>
              <a:gd name="connsiteX10" fmla="*/ 597554 w 9144000"/>
              <a:gd name="connsiteY10" fmla="*/ 1161177 h 4347959"/>
              <a:gd name="connsiteX11" fmla="*/ 740039 w 9144000"/>
              <a:gd name="connsiteY11" fmla="*/ 974200 h 4347959"/>
              <a:gd name="connsiteX12" fmla="*/ 827927 w 9144000"/>
              <a:gd name="connsiteY12" fmla="*/ 496310 h 4347959"/>
              <a:gd name="connsiteX13" fmla="*/ 782652 w 9144000"/>
              <a:gd name="connsiteY13" fmla="*/ 517740 h 4347959"/>
              <a:gd name="connsiteX14" fmla="*/ 782652 w 9144000"/>
              <a:gd name="connsiteY14" fmla="*/ 978486 h 4347959"/>
              <a:gd name="connsiteX15" fmla="*/ 612735 w 9144000"/>
              <a:gd name="connsiteY15" fmla="*/ 1187965 h 4347959"/>
              <a:gd name="connsiteX16" fmla="*/ 532304 w 9144000"/>
              <a:gd name="connsiteY16" fmla="*/ 1172428 h 4347959"/>
              <a:gd name="connsiteX17" fmla="*/ 644694 w 9144000"/>
              <a:gd name="connsiteY17" fmla="*/ 1212074 h 4347959"/>
              <a:gd name="connsiteX18" fmla="*/ 827927 w 9144000"/>
              <a:gd name="connsiteY18" fmla="*/ 982236 h 4347959"/>
              <a:gd name="connsiteX19" fmla="*/ 917413 w 9144000"/>
              <a:gd name="connsiteY19" fmla="*/ 457200 h 4347959"/>
              <a:gd name="connsiteX20" fmla="*/ 871072 w 9144000"/>
              <a:gd name="connsiteY20" fmla="*/ 479166 h 4347959"/>
              <a:gd name="connsiteX21" fmla="*/ 871072 w 9144000"/>
              <a:gd name="connsiteY21" fmla="*/ 980093 h 4347959"/>
              <a:gd name="connsiteX22" fmla="*/ 665468 w 9144000"/>
              <a:gd name="connsiteY22" fmla="*/ 1236718 h 4347959"/>
              <a:gd name="connsiteX23" fmla="*/ 585037 w 9144000"/>
              <a:gd name="connsiteY23" fmla="*/ 1223324 h 4347959"/>
              <a:gd name="connsiteX24" fmla="*/ 704884 w 9144000"/>
              <a:gd name="connsiteY24" fmla="*/ 1260023 h 4347959"/>
              <a:gd name="connsiteX25" fmla="*/ 917413 w 9144000"/>
              <a:gd name="connsiteY25" fmla="*/ 988933 h 4347959"/>
              <a:gd name="connsiteX26" fmla="*/ 0 w 9144000"/>
              <a:gd name="connsiteY26" fmla="*/ 0 h 4347959"/>
              <a:gd name="connsiteX27" fmla="*/ 9144000 w 9144000"/>
              <a:gd name="connsiteY27" fmla="*/ 0 h 4347959"/>
              <a:gd name="connsiteX28" fmla="*/ 9144000 w 9144000"/>
              <a:gd name="connsiteY28" fmla="*/ 2422533 h 4347959"/>
              <a:gd name="connsiteX29" fmla="*/ 9144000 w 9144000"/>
              <a:gd name="connsiteY29" fmla="*/ 2477778 h 4347959"/>
              <a:gd name="connsiteX30" fmla="*/ 9144000 w 9144000"/>
              <a:gd name="connsiteY30" fmla="*/ 4347959 h 4347959"/>
              <a:gd name="connsiteX31" fmla="*/ 6596284 w 9144000"/>
              <a:gd name="connsiteY31" fmla="*/ 4347959 h 4347959"/>
              <a:gd name="connsiteX32" fmla="*/ 6866309 w 9144000"/>
              <a:gd name="connsiteY32" fmla="*/ 3855272 h 4347959"/>
              <a:gd name="connsiteX33" fmla="*/ 4635550 w 9144000"/>
              <a:gd name="connsiteY33" fmla="*/ 3855272 h 4347959"/>
              <a:gd name="connsiteX34" fmla="*/ 2230759 w 9144000"/>
              <a:gd name="connsiteY34" fmla="*/ 3855272 h 4347959"/>
              <a:gd name="connsiteX35" fmla="*/ 0 w 9144000"/>
              <a:gd name="connsiteY35" fmla="*/ 3855272 h 4347959"/>
              <a:gd name="connsiteX36" fmla="*/ 0 w 9144000"/>
              <a:gd name="connsiteY36" fmla="*/ 2477778 h 4347959"/>
              <a:gd name="connsiteX37" fmla="*/ 0 w 9144000"/>
              <a:gd name="connsiteY37" fmla="*/ 2422533 h 434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4000" h="4347959">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422533"/>
                </a:lnTo>
                <a:lnTo>
                  <a:pt x="9144000" y="2477778"/>
                </a:lnTo>
                <a:lnTo>
                  <a:pt x="9144000" y="4347959"/>
                </a:lnTo>
                <a:lnTo>
                  <a:pt x="6596284" y="4347959"/>
                </a:lnTo>
                <a:lnTo>
                  <a:pt x="6866309" y="3855272"/>
                </a:lnTo>
                <a:lnTo>
                  <a:pt x="4635550" y="3855272"/>
                </a:lnTo>
                <a:lnTo>
                  <a:pt x="2230759" y="3855272"/>
                </a:lnTo>
                <a:lnTo>
                  <a:pt x="0" y="3855272"/>
                </a:lnTo>
                <a:lnTo>
                  <a:pt x="0" y="2477778"/>
                </a:lnTo>
                <a:lnTo>
                  <a:pt x="0" y="242253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pic>
        <p:nvPicPr>
          <p:cNvPr id="16" name="Picture 15" descr="A close up of a sign&#10;&#10;Description automatically generated">
            <a:extLst>
              <a:ext uri="{FF2B5EF4-FFF2-40B4-BE49-F238E27FC236}">
                <a16:creationId xmlns:a16="http://schemas.microsoft.com/office/drawing/2014/main" id="{E73DB45F-09E2-CE42-B981-AC27E9FBD3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5751" y="5838127"/>
            <a:ext cx="1129136" cy="402336"/>
          </a:xfrm>
          <a:prstGeom prst="rect">
            <a:avLst/>
          </a:prstGeom>
        </p:spPr>
      </p:pic>
    </p:spTree>
    <p:extLst>
      <p:ext uri="{BB962C8B-B14F-4D97-AF65-F5344CB8AC3E}">
        <p14:creationId xmlns:p14="http://schemas.microsoft.com/office/powerpoint/2010/main" val="3827890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374914" y="347472"/>
            <a:ext cx="8322099" cy="633457"/>
          </a:xfrm>
        </p:spPr>
        <p:txBody>
          <a:bodyPr/>
          <a:lstStyle>
            <a:lvl1pPr>
              <a:lnSpc>
                <a:spcPct val="100000"/>
              </a:lnSpc>
              <a:defRPr sz="2800"/>
            </a:lvl1pPr>
          </a:lstStyle>
          <a:p>
            <a:r>
              <a:rPr lang="en-US" dirty="0"/>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21" y="5693824"/>
            <a:ext cx="8304261"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4800600" y="1454457"/>
            <a:ext cx="3886200" cy="3877056"/>
          </a:xfrm>
        </p:spPr>
        <p:txBody>
          <a:bodyPr anchor="ctr"/>
          <a:lstStyle>
            <a:lvl1pPr marL="0" indent="0" algn="ctr">
              <a:buNone/>
              <a:defRPr sz="900">
                <a:solidFill>
                  <a:schemeClr val="accent1"/>
                </a:solidFill>
              </a:defRPr>
            </a:lvl1pPr>
          </a:lstStyle>
          <a:p>
            <a:endParaRPr lang="en-US"/>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374904" y="1481283"/>
            <a:ext cx="4023360" cy="4231204"/>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3175634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21" y="5693824"/>
            <a:ext cx="8304261"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4800600" y="1792224"/>
            <a:ext cx="3886200" cy="3901440"/>
          </a:xfrm>
        </p:spPr>
        <p:txBody>
          <a:bodyPr anchor="ctr"/>
          <a:lstStyle>
            <a:lvl1pPr marL="0" indent="0" algn="ctr">
              <a:buNone/>
              <a:defRPr sz="900">
                <a:solidFill>
                  <a:schemeClr val="accent1"/>
                </a:solidFill>
              </a:defRPr>
            </a:lvl1pPr>
          </a:lstStyle>
          <a:p>
            <a:endParaRPr lang="en-US"/>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374904" y="1828804"/>
            <a:ext cx="4023360"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374904" y="347472"/>
            <a:ext cx="8311896"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3697579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374914" y="347472"/>
            <a:ext cx="8322099" cy="633457"/>
          </a:xfrm>
        </p:spPr>
        <p:txBody>
          <a:bodyPr/>
          <a:lstStyle>
            <a:lvl1pPr>
              <a:lnSpc>
                <a:spcPct val="100000"/>
              </a:lnSpc>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374914" y="1481711"/>
            <a:ext cx="3527171" cy="4225577"/>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193660" indent="-84133">
              <a:lnSpc>
                <a:spcPct val="100000"/>
              </a:lnSpc>
              <a:spcBef>
                <a:spcPts val="0"/>
              </a:spcBef>
              <a:spcAft>
                <a:spcPts val="600"/>
              </a:spcAft>
              <a:buClr>
                <a:schemeClr val="accent1"/>
              </a:buClr>
              <a:buFont typeface="System Font Regular"/>
              <a:buChar char="-"/>
              <a:tabLst/>
              <a:defRPr sz="1400">
                <a:solidFill>
                  <a:schemeClr val="accent1"/>
                </a:solidFill>
              </a:defRPr>
            </a:lvl2pPr>
            <a:lvl3pPr marL="282554" indent="-80957">
              <a:lnSpc>
                <a:spcPct val="100000"/>
              </a:lnSpc>
              <a:spcBef>
                <a:spcPts val="0"/>
              </a:spcBef>
              <a:spcAft>
                <a:spcPts val="600"/>
              </a:spcAft>
              <a:buClr>
                <a:schemeClr val="accent1"/>
              </a:buClr>
              <a:tabLst/>
              <a:defRPr sz="1200">
                <a:solidFill>
                  <a:schemeClr val="accent1"/>
                </a:solidFill>
              </a:defRPr>
            </a:lvl3pPr>
            <a:lvl4pPr marL="363511" indent="-80957">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88894">
              <a:lnSpc>
                <a:spcPct val="100000"/>
              </a:lnSpc>
              <a:spcBef>
                <a:spcPts val="0"/>
              </a:spcBef>
              <a:spcAft>
                <a:spcPts val="600"/>
              </a:spcAft>
              <a:buClr>
                <a:schemeClr val="accent1"/>
              </a:buClr>
              <a:tabLst/>
              <a:defRPr sz="105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21" y="5693824"/>
            <a:ext cx="8304261"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4044951" y="1461449"/>
            <a:ext cx="4709160" cy="3877056"/>
          </a:xfrm>
        </p:spPr>
        <p:txBody>
          <a:bodyPr anchor="ctr"/>
          <a:lstStyle>
            <a:lvl1pPr marL="0" indent="0" algn="ctr">
              <a:buNone/>
              <a:defRPr sz="900">
                <a:solidFill>
                  <a:schemeClr val="accent1"/>
                </a:solidFill>
              </a:defRPr>
            </a:lvl1pPr>
          </a:lstStyle>
          <a:p>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Tree>
    <p:extLst>
      <p:ext uri="{BB962C8B-B14F-4D97-AF65-F5344CB8AC3E}">
        <p14:creationId xmlns:p14="http://schemas.microsoft.com/office/powerpoint/2010/main" val="1999063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21" y="5693824"/>
            <a:ext cx="8304261"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4041648" y="1828801"/>
            <a:ext cx="4709160" cy="3864864"/>
          </a:xfrm>
        </p:spPr>
        <p:txBody>
          <a:bodyPr anchor="ctr"/>
          <a:lstStyle>
            <a:lvl1pPr marL="0" indent="0" algn="ctr">
              <a:buNone/>
              <a:defRPr sz="900">
                <a:solidFill>
                  <a:schemeClr val="accent1"/>
                </a:solidFill>
              </a:defRPr>
            </a:lvl1pPr>
          </a:lstStyle>
          <a:p>
            <a:endParaRPr lang="en-US" dirty="0"/>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374914" y="1828804"/>
            <a:ext cx="3527171" cy="3865021"/>
          </a:xfrm>
        </p:spPr>
        <p:txBody>
          <a:bodyPr/>
          <a:lstStyle>
            <a:lvl1pPr marL="92068" indent="-92068">
              <a:lnSpc>
                <a:spcPct val="100000"/>
              </a:lnSpc>
              <a:spcBef>
                <a:spcPts val="300"/>
              </a:spcBef>
              <a:spcAft>
                <a:spcPts val="600"/>
              </a:spcAft>
              <a:buClr>
                <a:schemeClr val="accent1"/>
              </a:buClr>
              <a:tabLst/>
              <a:defRPr sz="1400">
                <a:solidFill>
                  <a:schemeClr val="accent1"/>
                </a:solidFill>
              </a:defRPr>
            </a:lvl1pPr>
            <a:lvl2pPr marL="201598" indent="-92068">
              <a:lnSpc>
                <a:spcPct val="100000"/>
              </a:lnSpc>
              <a:spcBef>
                <a:spcPts val="0"/>
              </a:spcBef>
              <a:spcAft>
                <a:spcPts val="600"/>
              </a:spcAft>
              <a:buClr>
                <a:schemeClr val="accent1"/>
              </a:buClr>
              <a:buFont typeface="System Font Regular"/>
              <a:buChar char="-"/>
              <a:tabLst/>
              <a:defRPr sz="1400">
                <a:solidFill>
                  <a:schemeClr val="accent1"/>
                </a:solidFill>
              </a:defRPr>
            </a:lvl2pPr>
            <a:lvl3pPr marL="290491" indent="-80957">
              <a:lnSpc>
                <a:spcPct val="100000"/>
              </a:lnSpc>
              <a:spcBef>
                <a:spcPts val="0"/>
              </a:spcBef>
              <a:spcAft>
                <a:spcPts val="600"/>
              </a:spcAft>
              <a:buClr>
                <a:schemeClr val="accent1"/>
              </a:buClr>
              <a:tabLst/>
              <a:defRPr sz="1200">
                <a:solidFill>
                  <a:schemeClr val="accent1"/>
                </a:solidFill>
              </a:defRPr>
            </a:lvl3pPr>
            <a:lvl4pPr marL="379385" indent="-88894">
              <a:lnSpc>
                <a:spcPct val="100000"/>
              </a:lnSpc>
              <a:spcBef>
                <a:spcPts val="0"/>
              </a:spcBef>
              <a:spcAft>
                <a:spcPts val="600"/>
              </a:spcAft>
              <a:buClr>
                <a:schemeClr val="accent1"/>
              </a:buClr>
              <a:buFont typeface="System Font Regular"/>
              <a:buChar char="-"/>
              <a:tabLst/>
              <a:defRPr sz="1100">
                <a:solidFill>
                  <a:schemeClr val="accent1"/>
                </a:solidFill>
              </a:defRPr>
            </a:lvl4pPr>
            <a:lvl5pPr marL="460340" indent="-73021">
              <a:lnSpc>
                <a:spcPct val="100000"/>
              </a:lnSpc>
              <a:spcBef>
                <a:spcPts val="0"/>
              </a:spcBef>
              <a:spcAft>
                <a:spcPts val="600"/>
              </a:spcAft>
              <a:buClr>
                <a:schemeClr val="accent1"/>
              </a:buClr>
              <a:tabLst/>
              <a:defRPr sz="1051">
                <a:solidFill>
                  <a:schemeClr val="accent1"/>
                </a:solidFill>
              </a:defRPr>
            </a:lvl5pPr>
          </a:lstStyle>
          <a:p>
            <a:pPr marL="92068" marR="0" lvl="0" indent="-92068" algn="l" defTabSz="685750" rtl="0" eaLnBrk="1" fontAlgn="auto" latinLnBrk="0" hangingPunct="1">
              <a:lnSpc>
                <a:spcPct val="100000"/>
              </a:lnSpc>
              <a:spcBef>
                <a:spcPts val="300"/>
              </a:spcBef>
              <a:spcAft>
                <a:spcPts val="300"/>
              </a:spcAft>
              <a:buClr>
                <a:schemeClr val="accent1"/>
              </a:buClr>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374904" y="347472"/>
            <a:ext cx="8311896"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610274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21" y="5693824"/>
            <a:ext cx="8304261"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384048" y="1280160"/>
            <a:ext cx="8394192" cy="4413504"/>
          </a:xfrm>
        </p:spPr>
        <p:txBody>
          <a:bodyPr anchor="ctr"/>
          <a:lstStyle>
            <a:lvl1pPr marL="0" indent="0" algn="ctr">
              <a:buFont typeface="Arial" panose="020B0604020202020204" pitchFamily="34" charset="0"/>
              <a:buNone/>
              <a:defRPr sz="9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374904" y="347472"/>
            <a:ext cx="8311896" cy="694893"/>
          </a:xfrm>
        </p:spPr>
        <p:txBody>
          <a:bodyPr/>
          <a:lstStyle>
            <a:lvl1pPr>
              <a:lnSpc>
                <a:spcPct val="100000"/>
              </a:lnSpc>
              <a:defRPr sz="2800"/>
            </a:lvl1pPr>
          </a:lstStyle>
          <a:p>
            <a:r>
              <a:rPr lang="en-US" dirty="0"/>
              <a:t>Click to add a title style</a:t>
            </a:r>
          </a:p>
        </p:txBody>
      </p:sp>
    </p:spTree>
    <p:extLst>
      <p:ext uri="{BB962C8B-B14F-4D97-AF65-F5344CB8AC3E}">
        <p14:creationId xmlns:p14="http://schemas.microsoft.com/office/powerpoint/2010/main" val="123401970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8431807" y="6244227"/>
            <a:ext cx="352985" cy="377952"/>
          </a:xfrm>
        </p:spPr>
        <p:txBody>
          <a:bodyPr/>
          <a:lstStyle>
            <a:lvl1pPr>
              <a:defRPr sz="800"/>
            </a:lvl1pPr>
          </a:lstStyle>
          <a:p>
            <a:fld id="{66DE20E4-D496-034F-914D-F7F15B93E95B}" type="slidenum">
              <a:rPr lang="en-US" smtClean="0"/>
              <a:pPr/>
              <a:t>‹#›</a:t>
            </a:fld>
            <a:endParaRPr lang="en-US" dirty="0"/>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373021" y="5693824"/>
            <a:ext cx="8304261" cy="365125"/>
          </a:xfrm>
          <a:prstGeom prst="rect">
            <a:avLst/>
          </a:prstGeom>
        </p:spPr>
        <p:txBody>
          <a:bodyPr anchor="b"/>
          <a:lstStyle>
            <a:lvl1pPr marL="0" indent="0">
              <a:lnSpc>
                <a:spcPct val="100000"/>
              </a:lnSpc>
              <a:buNone/>
              <a:defRPr sz="700">
                <a:solidFill>
                  <a:schemeClr val="tx2"/>
                </a:solidFill>
              </a:defRPr>
            </a:lvl1pPr>
          </a:lstStyle>
          <a:p>
            <a:pPr lvl="0"/>
            <a:r>
              <a:rPr lang="en-US" dirty="0"/>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384048" y="1670304"/>
            <a:ext cx="8394192" cy="4023360"/>
          </a:xfrm>
        </p:spPr>
        <p:txBody>
          <a:bodyPr anchor="ctr"/>
          <a:lstStyle>
            <a:lvl1pPr marL="0" indent="0" algn="ctr">
              <a:buFont typeface="Arial" panose="020B0604020202020204" pitchFamily="34" charset="0"/>
              <a:buNone/>
              <a:defRPr sz="9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5345698"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374904" y="347472"/>
            <a:ext cx="8311896" cy="1096841"/>
          </a:xfrm>
        </p:spPr>
        <p:txBody>
          <a:bodyPr/>
          <a:lstStyle>
            <a:lvl1pPr>
              <a:lnSpc>
                <a:spcPct val="100000"/>
              </a:lnSpc>
              <a:defRPr sz="2800"/>
            </a:lvl1pPr>
          </a:lstStyle>
          <a:p>
            <a:r>
              <a:rPr lang="en-US" dirty="0"/>
              <a:t>Click to add a title style with a </a:t>
            </a:r>
            <a:br>
              <a:rPr lang="en-US" dirty="0"/>
            </a:br>
            <a:r>
              <a:rPr lang="en-US" dirty="0"/>
              <a:t>two-line headline</a:t>
            </a:r>
          </a:p>
        </p:txBody>
      </p:sp>
    </p:spTree>
    <p:extLst>
      <p:ext uri="{BB962C8B-B14F-4D97-AF65-F5344CB8AC3E}">
        <p14:creationId xmlns:p14="http://schemas.microsoft.com/office/powerpoint/2010/main" val="62782446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374914" y="347472"/>
            <a:ext cx="8322099" cy="732508"/>
          </a:xfrm>
        </p:spPr>
        <p:txBody>
          <a:bodyPr vert="horz" lIns="91440" tIns="45720" rIns="91440" bIns="45720" rtlCol="0" anchor="t" anchorCtr="0">
            <a:noAutofit/>
          </a:bodyPr>
          <a:lstStyle>
            <a:lvl1pPr>
              <a:lnSpc>
                <a:spcPct val="100000"/>
              </a:lnSpc>
              <a:defRPr lang="en-US" sz="2800"/>
            </a:lvl1pPr>
          </a:lstStyle>
          <a:p>
            <a:pPr lvl="0"/>
            <a:r>
              <a:rPr lang="en-US" dirty="0"/>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5346350" y="6241573"/>
            <a:ext cx="3086100" cy="366183"/>
          </a:xfrm>
          <a:prstGeom prst="rect">
            <a:avLst/>
          </a:prstGeom>
        </p:spPr>
        <p:txBody>
          <a:bodyPr vert="horz" lIns="91440" tIns="45720" rIns="91440" bIns="45720" rtlCol="0" anchor="ctr"/>
          <a:lstStyle>
            <a:lvl1pPr algn="r">
              <a:buClr>
                <a:schemeClr val="accent1"/>
              </a:buCl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1557868" y="1882028"/>
            <a:ext cx="5931959" cy="3093949"/>
          </a:xfrm>
        </p:spPr>
        <p:txBody>
          <a:bodyPr anchor="ctr" anchorCtr="0"/>
          <a:lstStyle>
            <a:lvl1pPr marL="192074" indent="-192074">
              <a:spcBef>
                <a:spcPts val="600"/>
              </a:spcBef>
              <a:spcAft>
                <a:spcPts val="300"/>
              </a:spcAft>
              <a:buClr>
                <a:schemeClr val="accent1"/>
              </a:buClr>
              <a:buFont typeface="+mj-lt"/>
              <a:buAutoNum type="arabicPeriod"/>
              <a:tabLst/>
              <a:defRPr sz="1400"/>
            </a:lvl1pPr>
            <a:lvl2pPr marL="317476" indent="-107943">
              <a:spcBef>
                <a:spcPts val="0"/>
              </a:spcBef>
              <a:spcAft>
                <a:spcPts val="300"/>
              </a:spcAft>
              <a:buClr>
                <a:schemeClr val="accent1"/>
              </a:buClr>
              <a:buFont typeface="Arial" panose="020B0604020202020204" pitchFamily="34" charset="0"/>
              <a:buChar char="•"/>
              <a:tabLst/>
              <a:defRPr sz="1300"/>
            </a:lvl2pPr>
            <a:lvl3pPr marL="390497" indent="-228582">
              <a:spcBef>
                <a:spcPts val="0"/>
              </a:spcBef>
              <a:spcAft>
                <a:spcPts val="300"/>
              </a:spcAft>
              <a:buFont typeface="+mj-lt"/>
              <a:buAutoNum type="arabicPeriod"/>
              <a:defRPr sz="1100"/>
            </a:lvl3pPr>
            <a:lvl4pPr marL="469866" indent="-228582">
              <a:spcBef>
                <a:spcPts val="0"/>
              </a:spcBef>
              <a:spcAft>
                <a:spcPts val="300"/>
              </a:spcAft>
              <a:buFont typeface="+mj-lt"/>
              <a:buAutoNum type="arabicPeriod"/>
              <a:defRPr sz="1051"/>
            </a:lvl4pPr>
            <a:lvl5pPr marL="539709" indent="-228582">
              <a:spcBef>
                <a:spcPts val="0"/>
              </a:spcBef>
              <a:spcAft>
                <a:spcPts val="300"/>
              </a:spcAft>
              <a:buFont typeface="+mj-lt"/>
              <a:buAutoNum type="arabicPeriod"/>
              <a:defRPr sz="1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965050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880946" y="1859644"/>
            <a:ext cx="738212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880937" y="3200217"/>
            <a:ext cx="7382131"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880937" y="4540791"/>
            <a:ext cx="7382131"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880936" y="732592"/>
            <a:ext cx="804672"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880936" y="2073665"/>
            <a:ext cx="804672"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880936" y="3414239"/>
            <a:ext cx="804672"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880936" y="4754312"/>
            <a:ext cx="804672"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000" b="1">
                <a:solidFill>
                  <a:schemeClr val="accent1"/>
                </a:solidFill>
                <a:latin typeface="+mn-lt"/>
                <a:cs typeface="Times New Roman" panose="02020603050405020304" pitchFamily="18" charset="0"/>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dirty="0"/>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1923122" y="884548"/>
            <a:ext cx="4369737"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1923122" y="1178685"/>
            <a:ext cx="4369737"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1923122" y="2225120"/>
            <a:ext cx="4369737"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1923122" y="2519257"/>
            <a:ext cx="4369737"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1923122" y="3559286"/>
            <a:ext cx="4369737"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1923122" y="3853422"/>
            <a:ext cx="4369737"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1923122" y="4899858"/>
            <a:ext cx="4369737"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1923122" y="5193994"/>
            <a:ext cx="4369737"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dirty="0"/>
              <a:t>Type division name here</a:t>
            </a:r>
          </a:p>
        </p:txBody>
      </p:sp>
    </p:spTree>
    <p:extLst>
      <p:ext uri="{BB962C8B-B14F-4D97-AF65-F5344CB8AC3E}">
        <p14:creationId xmlns:p14="http://schemas.microsoft.com/office/powerpoint/2010/main" val="1105637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dirty="0"/>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880946" y="1859644"/>
            <a:ext cx="738212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880937" y="3200217"/>
            <a:ext cx="7382131"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880937" y="4540791"/>
            <a:ext cx="7382131"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1923122" y="884548"/>
            <a:ext cx="4369737"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1923122" y="1178685"/>
            <a:ext cx="4369737"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1923122" y="2225120"/>
            <a:ext cx="4369737"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1923122" y="2519257"/>
            <a:ext cx="4369737"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1923122" y="3559286"/>
            <a:ext cx="4369737"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1923122" y="3853422"/>
            <a:ext cx="4369737"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1923122" y="4899858"/>
            <a:ext cx="4369737" cy="328313"/>
          </a:xfrm>
        </p:spPr>
        <p:txBody>
          <a:bodyPr/>
          <a:lstStyle>
            <a:lvl1pPr marL="0" indent="0">
              <a:buNone/>
              <a:defRPr sz="1400" b="1"/>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1923122" y="5193994"/>
            <a:ext cx="4369737" cy="286255"/>
          </a:xfrm>
        </p:spPr>
        <p:txBody>
          <a:bodyPr/>
          <a:lstStyle>
            <a:lvl1pPr marL="0" indent="0">
              <a:buNone/>
              <a:defRPr sz="1200" b="0"/>
            </a:lvl1pPr>
            <a:lvl2pPr marL="88894" indent="0">
              <a:buNone/>
              <a:defRPr/>
            </a:lvl2pPr>
            <a:lvl3pPr marL="161913" indent="0">
              <a:buNone/>
              <a:defRPr/>
            </a:lvl3pPr>
            <a:lvl4pPr marL="241282" indent="0">
              <a:buNone/>
              <a:defRPr/>
            </a:lvl4pPr>
            <a:lvl5pPr marL="311127" indent="0">
              <a:buNone/>
              <a:defRPr/>
            </a:lvl5pPr>
          </a:lstStyle>
          <a:p>
            <a:pPr lvl="0"/>
            <a:r>
              <a:rPr lang="en-US" dirty="0"/>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dirty="0"/>
              <a:t>Type division name here</a:t>
            </a:r>
          </a:p>
        </p:txBody>
      </p:sp>
    </p:spTree>
    <p:extLst>
      <p:ext uri="{BB962C8B-B14F-4D97-AF65-F5344CB8AC3E}">
        <p14:creationId xmlns:p14="http://schemas.microsoft.com/office/powerpoint/2010/main" val="3007000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9144000" cy="6858000"/>
          </a:xfrm>
          <a:solidFill>
            <a:schemeClr val="tx2">
              <a:lumMod val="60000"/>
              <a:lumOff val="40000"/>
            </a:schemeClr>
          </a:solidFill>
        </p:spPr>
        <p:txBody>
          <a:bodyPr anchor="ctr"/>
          <a:lstStyle>
            <a:lvl1pPr marL="0" indent="0" algn="ctr">
              <a:buNone/>
              <a:defRPr/>
            </a:lvl1pPr>
          </a:lstStyle>
          <a:p>
            <a:endParaRPr lang="en-US" dirty="0"/>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5346350"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7" name="TextBox 6">
            <a:extLst>
              <a:ext uri="{FF2B5EF4-FFF2-40B4-BE49-F238E27FC236}">
                <a16:creationId xmlns:a16="http://schemas.microsoft.com/office/drawing/2014/main" id="{C0C354DE-06D2-D149-AC3F-4207DD5EF919}"/>
              </a:ext>
            </a:extLst>
          </p:cNvPr>
          <p:cNvSpPr txBox="1"/>
          <p:nvPr userDrawn="1"/>
        </p:nvSpPr>
        <p:spPr>
          <a:xfrm>
            <a:off x="822960" y="6340470"/>
            <a:ext cx="2957208"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8" name="Graphic 8">
            <a:extLst>
              <a:ext uri="{FF2B5EF4-FFF2-40B4-BE49-F238E27FC236}">
                <a16:creationId xmlns:a16="http://schemas.microsoft.com/office/drawing/2014/main" id="{231CB0F7-A963-9949-BE34-23F0DBD43A37}"/>
              </a:ext>
            </a:extLst>
          </p:cNvPr>
          <p:cNvSpPr/>
          <p:nvPr userDrawn="1"/>
        </p:nvSpPr>
        <p:spPr>
          <a:xfrm>
            <a:off x="457201" y="6252672"/>
            <a:ext cx="133150"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dirty="0"/>
          </a:p>
        </p:txBody>
      </p:sp>
    </p:spTree>
    <p:extLst>
      <p:ext uri="{BB962C8B-B14F-4D97-AF65-F5344CB8AC3E}">
        <p14:creationId xmlns:p14="http://schemas.microsoft.com/office/powerpoint/2010/main" val="18407368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199507" y="343596"/>
            <a:ext cx="1072343"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4817" y="3854450"/>
            <a:ext cx="6887416" cy="861748"/>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356397" y="3857626"/>
            <a:ext cx="6083043" cy="840322"/>
          </a:xfrm>
        </p:spPr>
        <p:txBody>
          <a:bodyPr rIns="0" anchor="ctr" anchorCtr="0">
            <a:noAutofit/>
          </a:bodyPr>
          <a:lstStyle>
            <a:lvl1pPr algn="l">
              <a:defRPr sz="3200" spc="0" baseline="0">
                <a:solidFill>
                  <a:schemeClr val="bg1"/>
                </a:solidFill>
              </a:defRPr>
            </a:lvl1pPr>
          </a:lstStyle>
          <a:p>
            <a:r>
              <a:rPr lang="en-US" dirty="0"/>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365767" y="4833693"/>
            <a:ext cx="5918665"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324196" y="6138955"/>
            <a:ext cx="8393474"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5741782" y="6321552"/>
            <a:ext cx="2945027"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370578" y="6083710"/>
            <a:ext cx="2257425" cy="270245"/>
          </a:xfrm>
        </p:spPr>
        <p:txBody>
          <a:bodyPr/>
          <a:lstStyle>
            <a:lvl1pPr marL="0" indent="0">
              <a:buNone/>
              <a:defRPr sz="1000" b="0"/>
            </a:lvl1pPr>
            <a:lvl2pPr marL="88894" indent="0">
              <a:buNone/>
              <a:defRPr/>
            </a:lvl2pPr>
          </a:lstStyle>
          <a:p>
            <a:pPr lvl="0"/>
            <a:r>
              <a:rPr lang="en-US" dirty="0"/>
              <a:t>Click to edit</a:t>
            </a:r>
          </a:p>
        </p:txBody>
      </p:sp>
      <p:sp>
        <p:nvSpPr>
          <p:cNvPr id="15" name="Picture Placeholder 14">
            <a:extLst>
              <a:ext uri="{FF2B5EF4-FFF2-40B4-BE49-F238E27FC236}">
                <a16:creationId xmlns:a16="http://schemas.microsoft.com/office/drawing/2014/main" id="{36E375A0-565C-DB4B-AA13-20FF9D5289BE}"/>
              </a:ext>
            </a:extLst>
          </p:cNvPr>
          <p:cNvSpPr>
            <a:spLocks noGrp="1"/>
          </p:cNvSpPr>
          <p:nvPr>
            <p:ph type="pic" sz="quarter" idx="12"/>
          </p:nvPr>
        </p:nvSpPr>
        <p:spPr>
          <a:xfrm>
            <a:off x="6350" y="2098"/>
            <a:ext cx="9144000" cy="4347959"/>
          </a:xfrm>
          <a:custGeom>
            <a:avLst/>
            <a:gdLst>
              <a:gd name="connsiteX0" fmla="*/ 653749 w 9144000"/>
              <a:gd name="connsiteY0" fmla="*/ 573726 h 4347959"/>
              <a:gd name="connsiteX1" fmla="*/ 457200 w 9144000"/>
              <a:gd name="connsiteY1" fmla="*/ 662929 h 4347959"/>
              <a:gd name="connsiteX2" fmla="*/ 457200 w 9144000"/>
              <a:gd name="connsiteY2" fmla="*/ 1003131 h 4347959"/>
              <a:gd name="connsiteX3" fmla="*/ 557872 w 9144000"/>
              <a:gd name="connsiteY3" fmla="*/ 1111620 h 4347959"/>
              <a:gd name="connsiteX4" fmla="*/ 653749 w 9144000"/>
              <a:gd name="connsiteY4" fmla="*/ 992951 h 4347959"/>
              <a:gd name="connsiteX5" fmla="*/ 740039 w 9144000"/>
              <a:gd name="connsiteY5" fmla="*/ 534884 h 4347959"/>
              <a:gd name="connsiteX6" fmla="*/ 695296 w 9144000"/>
              <a:gd name="connsiteY6" fmla="*/ 556314 h 4347959"/>
              <a:gd name="connsiteX7" fmla="*/ 695296 w 9144000"/>
              <a:gd name="connsiteY7" fmla="*/ 980897 h 4347959"/>
              <a:gd name="connsiteX8" fmla="*/ 567459 w 9144000"/>
              <a:gd name="connsiteY8" fmla="*/ 1138944 h 4347959"/>
              <a:gd name="connsiteX9" fmla="*/ 500345 w 9144000"/>
              <a:gd name="connsiteY9" fmla="*/ 1126889 h 4347959"/>
              <a:gd name="connsiteX10" fmla="*/ 597554 w 9144000"/>
              <a:gd name="connsiteY10" fmla="*/ 1161177 h 4347959"/>
              <a:gd name="connsiteX11" fmla="*/ 740039 w 9144000"/>
              <a:gd name="connsiteY11" fmla="*/ 974200 h 4347959"/>
              <a:gd name="connsiteX12" fmla="*/ 827927 w 9144000"/>
              <a:gd name="connsiteY12" fmla="*/ 496310 h 4347959"/>
              <a:gd name="connsiteX13" fmla="*/ 782652 w 9144000"/>
              <a:gd name="connsiteY13" fmla="*/ 517740 h 4347959"/>
              <a:gd name="connsiteX14" fmla="*/ 782652 w 9144000"/>
              <a:gd name="connsiteY14" fmla="*/ 978486 h 4347959"/>
              <a:gd name="connsiteX15" fmla="*/ 612735 w 9144000"/>
              <a:gd name="connsiteY15" fmla="*/ 1187965 h 4347959"/>
              <a:gd name="connsiteX16" fmla="*/ 532304 w 9144000"/>
              <a:gd name="connsiteY16" fmla="*/ 1172428 h 4347959"/>
              <a:gd name="connsiteX17" fmla="*/ 644694 w 9144000"/>
              <a:gd name="connsiteY17" fmla="*/ 1212074 h 4347959"/>
              <a:gd name="connsiteX18" fmla="*/ 827927 w 9144000"/>
              <a:gd name="connsiteY18" fmla="*/ 982236 h 4347959"/>
              <a:gd name="connsiteX19" fmla="*/ 917413 w 9144000"/>
              <a:gd name="connsiteY19" fmla="*/ 457200 h 4347959"/>
              <a:gd name="connsiteX20" fmla="*/ 871072 w 9144000"/>
              <a:gd name="connsiteY20" fmla="*/ 479166 h 4347959"/>
              <a:gd name="connsiteX21" fmla="*/ 871072 w 9144000"/>
              <a:gd name="connsiteY21" fmla="*/ 980093 h 4347959"/>
              <a:gd name="connsiteX22" fmla="*/ 665468 w 9144000"/>
              <a:gd name="connsiteY22" fmla="*/ 1236718 h 4347959"/>
              <a:gd name="connsiteX23" fmla="*/ 585037 w 9144000"/>
              <a:gd name="connsiteY23" fmla="*/ 1223324 h 4347959"/>
              <a:gd name="connsiteX24" fmla="*/ 704884 w 9144000"/>
              <a:gd name="connsiteY24" fmla="*/ 1260023 h 4347959"/>
              <a:gd name="connsiteX25" fmla="*/ 917413 w 9144000"/>
              <a:gd name="connsiteY25" fmla="*/ 988933 h 4347959"/>
              <a:gd name="connsiteX26" fmla="*/ 0 w 9144000"/>
              <a:gd name="connsiteY26" fmla="*/ 0 h 4347959"/>
              <a:gd name="connsiteX27" fmla="*/ 9144000 w 9144000"/>
              <a:gd name="connsiteY27" fmla="*/ 0 h 4347959"/>
              <a:gd name="connsiteX28" fmla="*/ 9144000 w 9144000"/>
              <a:gd name="connsiteY28" fmla="*/ 2422533 h 4347959"/>
              <a:gd name="connsiteX29" fmla="*/ 9144000 w 9144000"/>
              <a:gd name="connsiteY29" fmla="*/ 2477778 h 4347959"/>
              <a:gd name="connsiteX30" fmla="*/ 9144000 w 9144000"/>
              <a:gd name="connsiteY30" fmla="*/ 4347959 h 4347959"/>
              <a:gd name="connsiteX31" fmla="*/ 6596284 w 9144000"/>
              <a:gd name="connsiteY31" fmla="*/ 4347959 h 4347959"/>
              <a:gd name="connsiteX32" fmla="*/ 6866309 w 9144000"/>
              <a:gd name="connsiteY32" fmla="*/ 3855272 h 4347959"/>
              <a:gd name="connsiteX33" fmla="*/ 4635550 w 9144000"/>
              <a:gd name="connsiteY33" fmla="*/ 3855272 h 4347959"/>
              <a:gd name="connsiteX34" fmla="*/ 2230759 w 9144000"/>
              <a:gd name="connsiteY34" fmla="*/ 3855272 h 4347959"/>
              <a:gd name="connsiteX35" fmla="*/ 0 w 9144000"/>
              <a:gd name="connsiteY35" fmla="*/ 3855272 h 4347959"/>
              <a:gd name="connsiteX36" fmla="*/ 0 w 9144000"/>
              <a:gd name="connsiteY36" fmla="*/ 2477778 h 4347959"/>
              <a:gd name="connsiteX37" fmla="*/ 0 w 9144000"/>
              <a:gd name="connsiteY37" fmla="*/ 2422533 h 434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4000" h="4347959">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422533"/>
                </a:lnTo>
                <a:lnTo>
                  <a:pt x="9144000" y="2477778"/>
                </a:lnTo>
                <a:lnTo>
                  <a:pt x="9144000" y="4347959"/>
                </a:lnTo>
                <a:lnTo>
                  <a:pt x="6596284" y="4347959"/>
                </a:lnTo>
                <a:lnTo>
                  <a:pt x="6866309" y="3855272"/>
                </a:lnTo>
                <a:lnTo>
                  <a:pt x="4635550" y="3855272"/>
                </a:lnTo>
                <a:lnTo>
                  <a:pt x="2230759" y="3855272"/>
                </a:lnTo>
                <a:lnTo>
                  <a:pt x="0" y="3855272"/>
                </a:lnTo>
                <a:lnTo>
                  <a:pt x="0" y="2477778"/>
                </a:lnTo>
                <a:lnTo>
                  <a:pt x="0" y="242253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pic>
        <p:nvPicPr>
          <p:cNvPr id="16" name="Picture 15" descr="A close up of a sign&#10;&#10;Description automatically generated">
            <a:extLst>
              <a:ext uri="{FF2B5EF4-FFF2-40B4-BE49-F238E27FC236}">
                <a16:creationId xmlns:a16="http://schemas.microsoft.com/office/drawing/2014/main" id="{E319C821-885B-C742-85D9-F59DE08FD8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5751" y="5838127"/>
            <a:ext cx="1129136" cy="402336"/>
          </a:xfrm>
          <a:prstGeom prst="rect">
            <a:avLst/>
          </a:prstGeom>
        </p:spPr>
      </p:pic>
    </p:spTree>
    <p:extLst>
      <p:ext uri="{BB962C8B-B14F-4D97-AF65-F5344CB8AC3E}">
        <p14:creationId xmlns:p14="http://schemas.microsoft.com/office/powerpoint/2010/main" val="2846037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9144000" cy="6858000"/>
          </a:xfrm>
          <a:solidFill>
            <a:schemeClr val="tx2"/>
          </a:solidFill>
        </p:spPr>
        <p:txBody>
          <a:bodyPr anchor="ctr"/>
          <a:lstStyle>
            <a:lvl1pPr marL="0" indent="0" algn="ctr">
              <a:buNone/>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5346350" y="6241573"/>
            <a:ext cx="3086100" cy="366183"/>
          </a:xfrm>
          <a:prstGeom prst="rect">
            <a:avLst/>
          </a:prstGeom>
        </p:spPr>
        <p:txBody>
          <a:bodyPr vert="horz" lIns="91440" tIns="45720" rIns="91440" bIns="45720" rtlCol="0" anchor="ctr"/>
          <a:lstStyle>
            <a:lvl1pPr algn="r">
              <a:defRPr sz="800">
                <a:solidFill>
                  <a:schemeClr val="bg1"/>
                </a:solidFill>
              </a:defRPr>
            </a:lvl1pPr>
          </a:lstStyle>
          <a:p>
            <a:r>
              <a:rPr lang="en-US" dirty="0"/>
              <a:t>Type division name here</a:t>
            </a:r>
          </a:p>
        </p:txBody>
      </p:sp>
      <p:sp>
        <p:nvSpPr>
          <p:cNvPr id="8" name="TextBox 7">
            <a:extLst>
              <a:ext uri="{FF2B5EF4-FFF2-40B4-BE49-F238E27FC236}">
                <a16:creationId xmlns:a16="http://schemas.microsoft.com/office/drawing/2014/main" id="{07A9EF4F-6259-1F48-B4C6-6A4F79CE19BF}"/>
              </a:ext>
            </a:extLst>
          </p:cNvPr>
          <p:cNvSpPr txBox="1"/>
          <p:nvPr userDrawn="1"/>
        </p:nvSpPr>
        <p:spPr>
          <a:xfrm>
            <a:off x="822960" y="6340470"/>
            <a:ext cx="2957208"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9" name="Graphic 8">
            <a:extLst>
              <a:ext uri="{FF2B5EF4-FFF2-40B4-BE49-F238E27FC236}">
                <a16:creationId xmlns:a16="http://schemas.microsoft.com/office/drawing/2014/main" id="{1B9E6E86-CDD4-9947-83E0-AD8BE69A7155}"/>
              </a:ext>
            </a:extLst>
          </p:cNvPr>
          <p:cNvSpPr/>
          <p:nvPr userDrawn="1"/>
        </p:nvSpPr>
        <p:spPr>
          <a:xfrm>
            <a:off x="457201" y="6252672"/>
            <a:ext cx="133150"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dirty="0">
              <a:solidFill>
                <a:schemeClr val="bg1"/>
              </a:solidFill>
            </a:endParaRPr>
          </a:p>
        </p:txBody>
      </p:sp>
    </p:spTree>
    <p:extLst>
      <p:ext uri="{BB962C8B-B14F-4D97-AF65-F5344CB8AC3E}">
        <p14:creationId xmlns:p14="http://schemas.microsoft.com/office/powerpoint/2010/main" val="7208903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199507" y="343596"/>
            <a:ext cx="1072343"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Freeform 18">
            <a:extLst>
              <a:ext uri="{FF2B5EF4-FFF2-40B4-BE49-F238E27FC236}">
                <a16:creationId xmlns:a16="http://schemas.microsoft.com/office/drawing/2014/main" id="{539A4D35-6931-4846-8142-F3C6A4884AC0}"/>
              </a:ext>
            </a:extLst>
          </p:cNvPr>
          <p:cNvSpPr/>
          <p:nvPr userDrawn="1"/>
        </p:nvSpPr>
        <p:spPr>
          <a:xfrm>
            <a:off x="-23284" y="3489649"/>
            <a:ext cx="7023795" cy="1412618"/>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372345" y="3489649"/>
            <a:ext cx="5918665" cy="1362788"/>
          </a:xfrm>
        </p:spPr>
        <p:txBody>
          <a:bodyPr rIns="0" anchor="ctr" anchorCtr="0">
            <a:noAutofit/>
          </a:bodyPr>
          <a:lstStyle>
            <a:lvl1pPr algn="l">
              <a:lnSpc>
                <a:spcPct val="100000"/>
              </a:lnSpc>
              <a:defRPr sz="3200" spc="0" baseline="0">
                <a:solidFill>
                  <a:schemeClr val="bg1"/>
                </a:solidFill>
              </a:defRPr>
            </a:lvl1pPr>
          </a:lstStyle>
          <a:p>
            <a:r>
              <a:rPr lang="en-US" dirty="0"/>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372345" y="5028258"/>
            <a:ext cx="5918665"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324197" y="6138955"/>
            <a:ext cx="839347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5741782" y="6321552"/>
            <a:ext cx="2945027"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370578" y="6083710"/>
            <a:ext cx="2257425" cy="270245"/>
          </a:xfrm>
        </p:spPr>
        <p:txBody>
          <a:bodyPr/>
          <a:lstStyle>
            <a:lvl1pPr marL="0" indent="0">
              <a:buNone/>
              <a:defRPr sz="1000" b="0"/>
            </a:lvl1pPr>
            <a:lvl2pPr marL="88894" indent="0">
              <a:buNone/>
              <a:defRPr/>
            </a:lvl2pPr>
          </a:lstStyle>
          <a:p>
            <a:pPr lvl="0"/>
            <a:r>
              <a:rPr lang="en-US" dirty="0"/>
              <a:t>Click to edit</a:t>
            </a:r>
          </a:p>
        </p:txBody>
      </p:sp>
      <p:sp>
        <p:nvSpPr>
          <p:cNvPr id="24" name="Picture Placeholder 23">
            <a:extLst>
              <a:ext uri="{FF2B5EF4-FFF2-40B4-BE49-F238E27FC236}">
                <a16:creationId xmlns:a16="http://schemas.microsoft.com/office/drawing/2014/main" id="{B52B8892-1485-D74E-AFA3-CF4140D743FD}"/>
              </a:ext>
            </a:extLst>
          </p:cNvPr>
          <p:cNvSpPr>
            <a:spLocks noGrp="1"/>
          </p:cNvSpPr>
          <p:nvPr>
            <p:ph type="pic" sz="quarter" idx="13"/>
          </p:nvPr>
        </p:nvSpPr>
        <p:spPr>
          <a:xfrm>
            <a:off x="0" y="0"/>
            <a:ext cx="9144000" cy="4328140"/>
          </a:xfrm>
          <a:custGeom>
            <a:avLst/>
            <a:gdLst>
              <a:gd name="connsiteX0" fmla="*/ 653749 w 9144000"/>
              <a:gd name="connsiteY0" fmla="*/ 573726 h 4328140"/>
              <a:gd name="connsiteX1" fmla="*/ 457200 w 9144000"/>
              <a:gd name="connsiteY1" fmla="*/ 662929 h 4328140"/>
              <a:gd name="connsiteX2" fmla="*/ 457200 w 9144000"/>
              <a:gd name="connsiteY2" fmla="*/ 1003131 h 4328140"/>
              <a:gd name="connsiteX3" fmla="*/ 557872 w 9144000"/>
              <a:gd name="connsiteY3" fmla="*/ 1111620 h 4328140"/>
              <a:gd name="connsiteX4" fmla="*/ 653749 w 9144000"/>
              <a:gd name="connsiteY4" fmla="*/ 992951 h 4328140"/>
              <a:gd name="connsiteX5" fmla="*/ 740039 w 9144000"/>
              <a:gd name="connsiteY5" fmla="*/ 534884 h 4328140"/>
              <a:gd name="connsiteX6" fmla="*/ 695296 w 9144000"/>
              <a:gd name="connsiteY6" fmla="*/ 556314 h 4328140"/>
              <a:gd name="connsiteX7" fmla="*/ 695296 w 9144000"/>
              <a:gd name="connsiteY7" fmla="*/ 980897 h 4328140"/>
              <a:gd name="connsiteX8" fmla="*/ 567459 w 9144000"/>
              <a:gd name="connsiteY8" fmla="*/ 1138944 h 4328140"/>
              <a:gd name="connsiteX9" fmla="*/ 500345 w 9144000"/>
              <a:gd name="connsiteY9" fmla="*/ 1126889 h 4328140"/>
              <a:gd name="connsiteX10" fmla="*/ 597554 w 9144000"/>
              <a:gd name="connsiteY10" fmla="*/ 1161177 h 4328140"/>
              <a:gd name="connsiteX11" fmla="*/ 740039 w 9144000"/>
              <a:gd name="connsiteY11" fmla="*/ 974200 h 4328140"/>
              <a:gd name="connsiteX12" fmla="*/ 827927 w 9144000"/>
              <a:gd name="connsiteY12" fmla="*/ 496310 h 4328140"/>
              <a:gd name="connsiteX13" fmla="*/ 782652 w 9144000"/>
              <a:gd name="connsiteY13" fmla="*/ 517740 h 4328140"/>
              <a:gd name="connsiteX14" fmla="*/ 782652 w 9144000"/>
              <a:gd name="connsiteY14" fmla="*/ 978486 h 4328140"/>
              <a:gd name="connsiteX15" fmla="*/ 612735 w 9144000"/>
              <a:gd name="connsiteY15" fmla="*/ 1187965 h 4328140"/>
              <a:gd name="connsiteX16" fmla="*/ 532304 w 9144000"/>
              <a:gd name="connsiteY16" fmla="*/ 1172428 h 4328140"/>
              <a:gd name="connsiteX17" fmla="*/ 644694 w 9144000"/>
              <a:gd name="connsiteY17" fmla="*/ 1212074 h 4328140"/>
              <a:gd name="connsiteX18" fmla="*/ 827927 w 9144000"/>
              <a:gd name="connsiteY18" fmla="*/ 982236 h 4328140"/>
              <a:gd name="connsiteX19" fmla="*/ 917413 w 9144000"/>
              <a:gd name="connsiteY19" fmla="*/ 457200 h 4328140"/>
              <a:gd name="connsiteX20" fmla="*/ 871072 w 9144000"/>
              <a:gd name="connsiteY20" fmla="*/ 479166 h 4328140"/>
              <a:gd name="connsiteX21" fmla="*/ 871072 w 9144000"/>
              <a:gd name="connsiteY21" fmla="*/ 980093 h 4328140"/>
              <a:gd name="connsiteX22" fmla="*/ 665468 w 9144000"/>
              <a:gd name="connsiteY22" fmla="*/ 1236718 h 4328140"/>
              <a:gd name="connsiteX23" fmla="*/ 585037 w 9144000"/>
              <a:gd name="connsiteY23" fmla="*/ 1223324 h 4328140"/>
              <a:gd name="connsiteX24" fmla="*/ 704884 w 9144000"/>
              <a:gd name="connsiteY24" fmla="*/ 1260023 h 4328140"/>
              <a:gd name="connsiteX25" fmla="*/ 917413 w 9144000"/>
              <a:gd name="connsiteY25" fmla="*/ 988933 h 4328140"/>
              <a:gd name="connsiteX26" fmla="*/ 0 w 9144000"/>
              <a:gd name="connsiteY26" fmla="*/ 0 h 4328140"/>
              <a:gd name="connsiteX27" fmla="*/ 9144000 w 9144000"/>
              <a:gd name="connsiteY27" fmla="*/ 0 h 4328140"/>
              <a:gd name="connsiteX28" fmla="*/ 9144000 w 9144000"/>
              <a:gd name="connsiteY28" fmla="*/ 2323138 h 4328140"/>
              <a:gd name="connsiteX29" fmla="*/ 9144000 w 9144000"/>
              <a:gd name="connsiteY29" fmla="*/ 2425959 h 4328140"/>
              <a:gd name="connsiteX30" fmla="*/ 9144000 w 9144000"/>
              <a:gd name="connsiteY30" fmla="*/ 4328140 h 4328140"/>
              <a:gd name="connsiteX31" fmla="*/ 6537139 w 9144000"/>
              <a:gd name="connsiteY31" fmla="*/ 4328140 h 4328140"/>
              <a:gd name="connsiteX32" fmla="*/ 6994964 w 9144000"/>
              <a:gd name="connsiteY32" fmla="*/ 3492793 h 4328140"/>
              <a:gd name="connsiteX33" fmla="*/ 0 w 9144000"/>
              <a:gd name="connsiteY33" fmla="*/ 3492793 h 4328140"/>
              <a:gd name="connsiteX34" fmla="*/ 0 w 9144000"/>
              <a:gd name="connsiteY34" fmla="*/ 2425959 h 4328140"/>
              <a:gd name="connsiteX35" fmla="*/ 0 w 9144000"/>
              <a:gd name="connsiteY35" fmla="*/ 2323138 h 432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00" h="432814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323138"/>
                </a:lnTo>
                <a:lnTo>
                  <a:pt x="9144000" y="2425959"/>
                </a:lnTo>
                <a:lnTo>
                  <a:pt x="9144000" y="4328140"/>
                </a:lnTo>
                <a:lnTo>
                  <a:pt x="6537139" y="4328140"/>
                </a:lnTo>
                <a:lnTo>
                  <a:pt x="6994964" y="3492793"/>
                </a:lnTo>
                <a:lnTo>
                  <a:pt x="0" y="3492793"/>
                </a:lnTo>
                <a:lnTo>
                  <a:pt x="0" y="2425959"/>
                </a:lnTo>
                <a:lnTo>
                  <a:pt x="0" y="2323138"/>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pic>
        <p:nvPicPr>
          <p:cNvPr id="15" name="Picture 14" descr="A close up of a sign&#10;&#10;Description automatically generated">
            <a:extLst>
              <a:ext uri="{FF2B5EF4-FFF2-40B4-BE49-F238E27FC236}">
                <a16:creationId xmlns:a16="http://schemas.microsoft.com/office/drawing/2014/main" id="{057CE7E4-4BFE-BE47-9694-E65595C14E4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5751" y="5838127"/>
            <a:ext cx="1129136" cy="402336"/>
          </a:xfrm>
          <a:prstGeom prst="rect">
            <a:avLst/>
          </a:prstGeom>
        </p:spPr>
      </p:pic>
    </p:spTree>
    <p:extLst>
      <p:ext uri="{BB962C8B-B14F-4D97-AF65-F5344CB8AC3E}">
        <p14:creationId xmlns:p14="http://schemas.microsoft.com/office/powerpoint/2010/main" val="786053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199507" y="343596"/>
            <a:ext cx="1072343"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4342" y="3492500"/>
            <a:ext cx="7023795" cy="1406014"/>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1" dirty="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372345" y="3497036"/>
            <a:ext cx="5918665" cy="1348014"/>
          </a:xfrm>
        </p:spPr>
        <p:txBody>
          <a:bodyPr rIns="0" anchor="ctr" anchorCtr="0">
            <a:noAutofit/>
          </a:bodyPr>
          <a:lstStyle>
            <a:lvl1pPr algn="l">
              <a:lnSpc>
                <a:spcPct val="100000"/>
              </a:lnSpc>
              <a:defRPr sz="3200" spc="0" baseline="0">
                <a:solidFill>
                  <a:schemeClr val="bg1"/>
                </a:solidFill>
              </a:defRPr>
            </a:lvl1pPr>
          </a:lstStyle>
          <a:p>
            <a:r>
              <a:rPr lang="en-US" dirty="0"/>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372345" y="5029200"/>
            <a:ext cx="5918665" cy="428635"/>
          </a:xfrm>
        </p:spPr>
        <p:txBody>
          <a:bodyPr rIns="0">
            <a:noAutofit/>
          </a:bodyPr>
          <a:lstStyle>
            <a:lvl1pPr marL="0" indent="0" algn="l">
              <a:buNone/>
              <a:defRPr sz="1400">
                <a:solidFill>
                  <a:schemeClr val="accent1"/>
                </a:solidFill>
              </a:defRPr>
            </a:lvl1pPr>
            <a:lvl2pPr marL="342875" indent="0" algn="ctr">
              <a:buNone/>
              <a:defRPr sz="1500"/>
            </a:lvl2pPr>
            <a:lvl3pPr marL="685750" indent="0" algn="ctr">
              <a:buNone/>
              <a:defRPr sz="1351"/>
            </a:lvl3pPr>
            <a:lvl4pPr marL="1028624" indent="0" algn="ctr">
              <a:buNone/>
              <a:defRPr sz="1200"/>
            </a:lvl4pPr>
            <a:lvl5pPr marL="1371498" indent="0" algn="ctr">
              <a:buNone/>
              <a:defRPr sz="1200"/>
            </a:lvl5pPr>
            <a:lvl6pPr marL="1714372"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324205" y="6138955"/>
            <a:ext cx="8393465"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5741782" y="6321552"/>
            <a:ext cx="2945027"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370578" y="6083710"/>
            <a:ext cx="2257425" cy="270245"/>
          </a:xfrm>
        </p:spPr>
        <p:txBody>
          <a:bodyPr/>
          <a:lstStyle>
            <a:lvl1pPr marL="0" indent="0">
              <a:buNone/>
              <a:defRPr sz="1000" b="0"/>
            </a:lvl1pPr>
            <a:lvl2pPr marL="88894" indent="0">
              <a:buNone/>
              <a:defRPr/>
            </a:lvl2pPr>
          </a:lstStyle>
          <a:p>
            <a:pPr lvl="0"/>
            <a:r>
              <a:rPr lang="en-US" dirty="0"/>
              <a:t>Click to edit</a:t>
            </a:r>
          </a:p>
        </p:txBody>
      </p:sp>
      <p:sp>
        <p:nvSpPr>
          <p:cNvPr id="15" name="Picture Placeholder 14">
            <a:extLst>
              <a:ext uri="{FF2B5EF4-FFF2-40B4-BE49-F238E27FC236}">
                <a16:creationId xmlns:a16="http://schemas.microsoft.com/office/drawing/2014/main" id="{1FBC7CDC-FF00-4543-B3B1-CC1CC4E614B9}"/>
              </a:ext>
            </a:extLst>
          </p:cNvPr>
          <p:cNvSpPr>
            <a:spLocks noGrp="1"/>
          </p:cNvSpPr>
          <p:nvPr>
            <p:ph type="pic" sz="quarter" idx="13"/>
          </p:nvPr>
        </p:nvSpPr>
        <p:spPr>
          <a:xfrm>
            <a:off x="0" y="0"/>
            <a:ext cx="9144000" cy="4328140"/>
          </a:xfrm>
          <a:custGeom>
            <a:avLst/>
            <a:gdLst>
              <a:gd name="connsiteX0" fmla="*/ 653749 w 9144000"/>
              <a:gd name="connsiteY0" fmla="*/ 573726 h 4328140"/>
              <a:gd name="connsiteX1" fmla="*/ 457200 w 9144000"/>
              <a:gd name="connsiteY1" fmla="*/ 662929 h 4328140"/>
              <a:gd name="connsiteX2" fmla="*/ 457200 w 9144000"/>
              <a:gd name="connsiteY2" fmla="*/ 1003131 h 4328140"/>
              <a:gd name="connsiteX3" fmla="*/ 557872 w 9144000"/>
              <a:gd name="connsiteY3" fmla="*/ 1111620 h 4328140"/>
              <a:gd name="connsiteX4" fmla="*/ 653749 w 9144000"/>
              <a:gd name="connsiteY4" fmla="*/ 992951 h 4328140"/>
              <a:gd name="connsiteX5" fmla="*/ 740039 w 9144000"/>
              <a:gd name="connsiteY5" fmla="*/ 534884 h 4328140"/>
              <a:gd name="connsiteX6" fmla="*/ 695296 w 9144000"/>
              <a:gd name="connsiteY6" fmla="*/ 556314 h 4328140"/>
              <a:gd name="connsiteX7" fmla="*/ 695296 w 9144000"/>
              <a:gd name="connsiteY7" fmla="*/ 980897 h 4328140"/>
              <a:gd name="connsiteX8" fmla="*/ 567459 w 9144000"/>
              <a:gd name="connsiteY8" fmla="*/ 1138944 h 4328140"/>
              <a:gd name="connsiteX9" fmla="*/ 500345 w 9144000"/>
              <a:gd name="connsiteY9" fmla="*/ 1126889 h 4328140"/>
              <a:gd name="connsiteX10" fmla="*/ 597554 w 9144000"/>
              <a:gd name="connsiteY10" fmla="*/ 1161177 h 4328140"/>
              <a:gd name="connsiteX11" fmla="*/ 740039 w 9144000"/>
              <a:gd name="connsiteY11" fmla="*/ 974200 h 4328140"/>
              <a:gd name="connsiteX12" fmla="*/ 827927 w 9144000"/>
              <a:gd name="connsiteY12" fmla="*/ 496310 h 4328140"/>
              <a:gd name="connsiteX13" fmla="*/ 782652 w 9144000"/>
              <a:gd name="connsiteY13" fmla="*/ 517740 h 4328140"/>
              <a:gd name="connsiteX14" fmla="*/ 782652 w 9144000"/>
              <a:gd name="connsiteY14" fmla="*/ 978486 h 4328140"/>
              <a:gd name="connsiteX15" fmla="*/ 612735 w 9144000"/>
              <a:gd name="connsiteY15" fmla="*/ 1187965 h 4328140"/>
              <a:gd name="connsiteX16" fmla="*/ 532304 w 9144000"/>
              <a:gd name="connsiteY16" fmla="*/ 1172428 h 4328140"/>
              <a:gd name="connsiteX17" fmla="*/ 644694 w 9144000"/>
              <a:gd name="connsiteY17" fmla="*/ 1212074 h 4328140"/>
              <a:gd name="connsiteX18" fmla="*/ 827927 w 9144000"/>
              <a:gd name="connsiteY18" fmla="*/ 982236 h 4328140"/>
              <a:gd name="connsiteX19" fmla="*/ 917413 w 9144000"/>
              <a:gd name="connsiteY19" fmla="*/ 457200 h 4328140"/>
              <a:gd name="connsiteX20" fmla="*/ 871072 w 9144000"/>
              <a:gd name="connsiteY20" fmla="*/ 479166 h 4328140"/>
              <a:gd name="connsiteX21" fmla="*/ 871072 w 9144000"/>
              <a:gd name="connsiteY21" fmla="*/ 980093 h 4328140"/>
              <a:gd name="connsiteX22" fmla="*/ 665468 w 9144000"/>
              <a:gd name="connsiteY22" fmla="*/ 1236718 h 4328140"/>
              <a:gd name="connsiteX23" fmla="*/ 585037 w 9144000"/>
              <a:gd name="connsiteY23" fmla="*/ 1223324 h 4328140"/>
              <a:gd name="connsiteX24" fmla="*/ 704884 w 9144000"/>
              <a:gd name="connsiteY24" fmla="*/ 1260023 h 4328140"/>
              <a:gd name="connsiteX25" fmla="*/ 917413 w 9144000"/>
              <a:gd name="connsiteY25" fmla="*/ 988933 h 4328140"/>
              <a:gd name="connsiteX26" fmla="*/ 0 w 9144000"/>
              <a:gd name="connsiteY26" fmla="*/ 0 h 4328140"/>
              <a:gd name="connsiteX27" fmla="*/ 9144000 w 9144000"/>
              <a:gd name="connsiteY27" fmla="*/ 0 h 4328140"/>
              <a:gd name="connsiteX28" fmla="*/ 9144000 w 9144000"/>
              <a:gd name="connsiteY28" fmla="*/ 2323138 h 4328140"/>
              <a:gd name="connsiteX29" fmla="*/ 9144000 w 9144000"/>
              <a:gd name="connsiteY29" fmla="*/ 2425959 h 4328140"/>
              <a:gd name="connsiteX30" fmla="*/ 9144000 w 9144000"/>
              <a:gd name="connsiteY30" fmla="*/ 4328140 h 4328140"/>
              <a:gd name="connsiteX31" fmla="*/ 6537139 w 9144000"/>
              <a:gd name="connsiteY31" fmla="*/ 4328140 h 4328140"/>
              <a:gd name="connsiteX32" fmla="*/ 6994964 w 9144000"/>
              <a:gd name="connsiteY32" fmla="*/ 3492793 h 4328140"/>
              <a:gd name="connsiteX33" fmla="*/ 0 w 9144000"/>
              <a:gd name="connsiteY33" fmla="*/ 3492793 h 4328140"/>
              <a:gd name="connsiteX34" fmla="*/ 0 w 9144000"/>
              <a:gd name="connsiteY34" fmla="*/ 2425959 h 4328140"/>
              <a:gd name="connsiteX35" fmla="*/ 0 w 9144000"/>
              <a:gd name="connsiteY35" fmla="*/ 2323138 h 432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44000" h="432814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2323138"/>
                </a:lnTo>
                <a:lnTo>
                  <a:pt x="9144000" y="2425959"/>
                </a:lnTo>
                <a:lnTo>
                  <a:pt x="9144000" y="4328140"/>
                </a:lnTo>
                <a:lnTo>
                  <a:pt x="6537139" y="4328140"/>
                </a:lnTo>
                <a:lnTo>
                  <a:pt x="6994964" y="3492793"/>
                </a:lnTo>
                <a:lnTo>
                  <a:pt x="0" y="3492793"/>
                </a:lnTo>
                <a:lnTo>
                  <a:pt x="0" y="2425959"/>
                </a:lnTo>
                <a:lnTo>
                  <a:pt x="0" y="2323138"/>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dirty="0"/>
          </a:p>
        </p:txBody>
      </p:sp>
      <p:pic>
        <p:nvPicPr>
          <p:cNvPr id="17" name="Picture 16" descr="A close up of a sign&#10;&#10;Description automatically generated">
            <a:extLst>
              <a:ext uri="{FF2B5EF4-FFF2-40B4-BE49-F238E27FC236}">
                <a16:creationId xmlns:a16="http://schemas.microsoft.com/office/drawing/2014/main" id="{E928C42B-5D28-3B48-AE2E-ABA3C7CB72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55751" y="5838127"/>
            <a:ext cx="1129136" cy="402336"/>
          </a:xfrm>
          <a:prstGeom prst="rect">
            <a:avLst/>
          </a:prstGeom>
        </p:spPr>
      </p:pic>
    </p:spTree>
    <p:extLst>
      <p:ext uri="{BB962C8B-B14F-4D97-AF65-F5344CB8AC3E}">
        <p14:creationId xmlns:p14="http://schemas.microsoft.com/office/powerpoint/2010/main" val="368993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408381" y="2781839"/>
            <a:ext cx="6227505" cy="1796889"/>
          </a:xfrm>
        </p:spPr>
        <p:txBody>
          <a:bodyPr anchor="ctr">
            <a:noAutofit/>
          </a:bodyPr>
          <a:lstStyle>
            <a:lvl1pPr algn="l">
              <a:defRPr sz="3800" spc="0" baseline="0">
                <a:solidFill>
                  <a:schemeClr val="bg1"/>
                </a:solidFill>
              </a:defRPr>
            </a:lvl1pPr>
          </a:lstStyle>
          <a:p>
            <a:r>
              <a:rPr lang="en-US" dirty="0"/>
              <a:t>Section title</a:t>
            </a:r>
          </a:p>
        </p:txBody>
      </p:sp>
      <p:sp>
        <p:nvSpPr>
          <p:cNvPr id="4" name="Graphic 8">
            <a:extLst>
              <a:ext uri="{FF2B5EF4-FFF2-40B4-BE49-F238E27FC236}">
                <a16:creationId xmlns:a16="http://schemas.microsoft.com/office/drawing/2014/main" id="{C83D410C-51E8-7844-B905-6BEA526A594B}"/>
              </a:ext>
            </a:extLst>
          </p:cNvPr>
          <p:cNvSpPr/>
          <p:nvPr userDrawn="1"/>
        </p:nvSpPr>
        <p:spPr>
          <a:xfrm>
            <a:off x="457200" y="457200"/>
            <a:ext cx="460213"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dirty="0"/>
          </a:p>
        </p:txBody>
      </p:sp>
    </p:spTree>
    <p:extLst>
      <p:ext uri="{BB962C8B-B14F-4D97-AF65-F5344CB8AC3E}">
        <p14:creationId xmlns:p14="http://schemas.microsoft.com/office/powerpoint/2010/main" val="1983468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408381" y="2781839"/>
            <a:ext cx="6227505" cy="1796889"/>
          </a:xfrm>
        </p:spPr>
        <p:txBody>
          <a:bodyPr anchor="ctr">
            <a:noAutofit/>
          </a:bodyPr>
          <a:lstStyle>
            <a:lvl1pPr algn="l">
              <a:defRPr sz="3800" spc="0" baseline="0">
                <a:solidFill>
                  <a:schemeClr val="tx1"/>
                </a:solidFill>
              </a:defRPr>
            </a:lvl1pPr>
          </a:lstStyle>
          <a:p>
            <a:r>
              <a:rPr lang="en-US" dirty="0"/>
              <a:t>Section title</a:t>
            </a:r>
          </a:p>
        </p:txBody>
      </p:sp>
      <p:sp>
        <p:nvSpPr>
          <p:cNvPr id="5" name="Graphic 8">
            <a:extLst>
              <a:ext uri="{FF2B5EF4-FFF2-40B4-BE49-F238E27FC236}">
                <a16:creationId xmlns:a16="http://schemas.microsoft.com/office/drawing/2014/main" id="{A6E43C1D-36E1-A348-8927-8354A72C21F6}"/>
              </a:ext>
            </a:extLst>
          </p:cNvPr>
          <p:cNvSpPr/>
          <p:nvPr userDrawn="1"/>
        </p:nvSpPr>
        <p:spPr>
          <a:xfrm>
            <a:off x="457200" y="457200"/>
            <a:ext cx="460213" cy="802827"/>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dirty="0"/>
          </a:p>
        </p:txBody>
      </p:sp>
    </p:spTree>
    <p:extLst>
      <p:ext uri="{BB962C8B-B14F-4D97-AF65-F5344CB8AC3E}">
        <p14:creationId xmlns:p14="http://schemas.microsoft.com/office/powerpoint/2010/main" val="237497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906" y="347472"/>
            <a:ext cx="7260971" cy="731520"/>
          </a:xfrm>
        </p:spPr>
        <p:txBody>
          <a:bodyPr vert="horz" lIns="91440" tIns="45720" rIns="91440" bIns="45720" rtlCol="0" anchor="t" anchorCtr="0">
            <a:noAutofit/>
          </a:bodyPr>
          <a:lstStyle>
            <a:lvl1pPr>
              <a:lnSpc>
                <a:spcPct val="100000"/>
              </a:lnSpc>
              <a:defRPr lang="en-US" sz="2800"/>
            </a:lvl1pPr>
          </a:lstStyle>
          <a:p>
            <a:pPr lvl="0"/>
            <a:r>
              <a:rPr lang="en-US" dirty="0"/>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5346350"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374904" y="1371600"/>
            <a:ext cx="7260971" cy="4105740"/>
          </a:xfrm>
        </p:spPr>
        <p:txBody>
          <a:bodyPr/>
          <a:lstStyle>
            <a:lvl1pPr marL="114292" indent="-114292">
              <a:spcBef>
                <a:spcPts val="300"/>
              </a:spcBef>
              <a:spcAft>
                <a:spcPts val="600"/>
              </a:spcAft>
              <a:buClr>
                <a:schemeClr val="accent1"/>
              </a:buClr>
              <a:tabLst/>
              <a:defRPr sz="1400"/>
            </a:lvl1pPr>
            <a:lvl2pPr marL="217473" indent="-98418">
              <a:spcBef>
                <a:spcPts val="0"/>
              </a:spcBef>
              <a:spcAft>
                <a:spcPts val="600"/>
              </a:spcAft>
              <a:buClr>
                <a:schemeClr val="accent1"/>
              </a:buClr>
              <a:tabLst/>
              <a:defRPr sz="1400"/>
            </a:lvl2pPr>
            <a:lvl3pPr marL="314303" indent="-82545">
              <a:spcBef>
                <a:spcPts val="0"/>
              </a:spcBef>
              <a:spcAft>
                <a:spcPts val="600"/>
              </a:spcAft>
              <a:buClr>
                <a:schemeClr val="accent1"/>
              </a:buClr>
              <a:tabLst/>
              <a:defRPr sz="1200"/>
            </a:lvl3pPr>
            <a:lvl4pPr marL="404783" indent="-90482">
              <a:spcBef>
                <a:spcPts val="0"/>
              </a:spcBef>
              <a:spcAft>
                <a:spcPts val="600"/>
              </a:spcAft>
              <a:buClr>
                <a:schemeClr val="accent1"/>
              </a:buClr>
              <a:tabLst/>
              <a:defRPr sz="1100"/>
            </a:lvl4pPr>
            <a:lvl5pPr marL="493677" indent="-80957">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4906" y="347472"/>
            <a:ext cx="7260971" cy="1096841"/>
          </a:xfrm>
        </p:spPr>
        <p:txBody>
          <a:bodyPr vert="horz" lIns="91440" tIns="45720" rIns="91440" bIns="45720" rtlCol="0" anchor="t" anchorCtr="0">
            <a:noAutofit/>
          </a:bodyPr>
          <a:lstStyle>
            <a:lvl1pPr>
              <a:lnSpc>
                <a:spcPct val="100000"/>
              </a:lnSpc>
              <a:defRPr lang="en-US" sz="2800"/>
            </a:lvl1pPr>
          </a:lstStyle>
          <a:p>
            <a:pPr lvl="0"/>
            <a:r>
              <a:rPr lang="en-US" dirty="0"/>
              <a:t>Click to add a title style with a </a:t>
            </a:r>
            <a:br>
              <a:rPr lang="en-US" dirty="0"/>
            </a:br>
            <a:r>
              <a:rPr lang="en-US" dirty="0"/>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5346350" y="6241573"/>
            <a:ext cx="3086100"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374906" y="1909238"/>
            <a:ext cx="7260971" cy="4105740"/>
          </a:xfrm>
        </p:spPr>
        <p:txBody>
          <a:bodyPr/>
          <a:lstStyle>
            <a:lvl1pPr marL="114292" indent="-114292">
              <a:spcBef>
                <a:spcPts val="300"/>
              </a:spcBef>
              <a:spcAft>
                <a:spcPts val="600"/>
              </a:spcAft>
              <a:buClr>
                <a:schemeClr val="accent1"/>
              </a:buClr>
              <a:tabLst/>
              <a:defRPr sz="1400"/>
            </a:lvl1pPr>
            <a:lvl2pPr marL="217473" indent="-98418">
              <a:spcBef>
                <a:spcPts val="0"/>
              </a:spcBef>
              <a:spcAft>
                <a:spcPts val="600"/>
              </a:spcAft>
              <a:buClr>
                <a:schemeClr val="accent1"/>
              </a:buClr>
              <a:tabLst/>
              <a:defRPr sz="1400"/>
            </a:lvl2pPr>
            <a:lvl3pPr marL="314303" indent="-82545">
              <a:spcBef>
                <a:spcPts val="0"/>
              </a:spcBef>
              <a:spcAft>
                <a:spcPts val="600"/>
              </a:spcAft>
              <a:buClr>
                <a:schemeClr val="accent1"/>
              </a:buClr>
              <a:tabLst/>
              <a:defRPr sz="1200"/>
            </a:lvl3pPr>
            <a:lvl4pPr marL="404783" indent="-90482">
              <a:spcBef>
                <a:spcPts val="0"/>
              </a:spcBef>
              <a:spcAft>
                <a:spcPts val="600"/>
              </a:spcAft>
              <a:buClr>
                <a:schemeClr val="accent1"/>
              </a:buClr>
              <a:tabLst/>
              <a:defRPr sz="1100"/>
            </a:lvl4pPr>
            <a:lvl5pPr marL="493677" indent="-80957">
              <a:spcBef>
                <a:spcPts val="0"/>
              </a:spcBef>
              <a:spcAft>
                <a:spcPts val="600"/>
              </a:spcAft>
              <a:buClr>
                <a:schemeClr val="accent1"/>
              </a:buClr>
              <a:tabLst/>
              <a:defRPr sz="105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41672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374904" y="350446"/>
            <a:ext cx="7260336" cy="732508"/>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374904" y="1371389"/>
            <a:ext cx="7260336" cy="422017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8432459" y="6242310"/>
            <a:ext cx="352985" cy="374396"/>
          </a:xfrm>
          <a:prstGeom prst="rect">
            <a:avLst/>
          </a:prstGeom>
        </p:spPr>
        <p:txBody>
          <a:bodyPr vert="horz" lIns="91440" tIns="45720" rIns="91440" bIns="45720" rtlCol="0" anchor="ctr"/>
          <a:lstStyle>
            <a:lvl1pPr algn="r">
              <a:defRPr sz="800" b="0" i="0">
                <a:solidFill>
                  <a:schemeClr val="accent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dirty="0"/>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822960" y="6340470"/>
            <a:ext cx="2957208" cy="184666"/>
          </a:xfrm>
          <a:prstGeom prst="rect">
            <a:avLst/>
          </a:prstGeom>
          <a:noFill/>
        </p:spPr>
        <p:txBody>
          <a:bodyPr wrap="square" rtlCol="0">
            <a:spAutoFit/>
          </a:bodyPr>
          <a:lstStyle/>
          <a:p>
            <a:pPr marL="0" marR="0" lvl="0" indent="0" algn="l" defTabSz="68575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2023 United HealthCare Services, Inc. All Rights Reserved.</a:t>
            </a:r>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5753818" y="6241573"/>
            <a:ext cx="2678631" cy="366183"/>
          </a:xfrm>
          <a:prstGeom prst="rect">
            <a:avLst/>
          </a:prstGeom>
        </p:spPr>
        <p:txBody>
          <a:bodyPr vert="horz" lIns="91440" tIns="45720" rIns="91440" bIns="45720" rtlCol="0" anchor="ctr"/>
          <a:lstStyle>
            <a:lvl1pPr algn="r">
              <a:defRPr sz="800">
                <a:solidFill>
                  <a:schemeClr val="accent1"/>
                </a:solidFill>
              </a:defRPr>
            </a:lvl1pPr>
          </a:lstStyle>
          <a:p>
            <a:r>
              <a:rPr lang="en-US" dirty="0"/>
              <a:t>Type division name here</a:t>
            </a:r>
          </a:p>
        </p:txBody>
      </p:sp>
      <p:sp>
        <p:nvSpPr>
          <p:cNvPr id="12" name="Graphic 8">
            <a:extLst>
              <a:ext uri="{FF2B5EF4-FFF2-40B4-BE49-F238E27FC236}">
                <a16:creationId xmlns:a16="http://schemas.microsoft.com/office/drawing/2014/main" id="{D794EC31-BAF9-C540-98E6-E49EE00037EC}"/>
              </a:ext>
            </a:extLst>
          </p:cNvPr>
          <p:cNvSpPr/>
          <p:nvPr userDrawn="1"/>
        </p:nvSpPr>
        <p:spPr>
          <a:xfrm>
            <a:off x="457201" y="6252672"/>
            <a:ext cx="133150" cy="23227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dirty="0"/>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3700" r:id="rId1"/>
    <p:sldLayoutId id="2147483671" r:id="rId2"/>
    <p:sldLayoutId id="2147483673" r:id="rId3"/>
    <p:sldLayoutId id="2147483672" r:id="rId4"/>
    <p:sldLayoutId id="2147483674" r:id="rId5"/>
    <p:sldLayoutId id="2147483666" r:id="rId6"/>
    <p:sldLayoutId id="2147483684" r:id="rId7"/>
    <p:sldLayoutId id="2147483688" r:id="rId8"/>
    <p:sldLayoutId id="2147483698" r:id="rId9"/>
    <p:sldLayoutId id="2147483685" r:id="rId10"/>
    <p:sldLayoutId id="2147483689" r:id="rId11"/>
    <p:sldLayoutId id="2147483662" r:id="rId12"/>
    <p:sldLayoutId id="2147483663" r:id="rId13"/>
    <p:sldLayoutId id="2147483678" r:id="rId14"/>
    <p:sldLayoutId id="2147483677" r:id="rId15"/>
    <p:sldLayoutId id="2147483676" r:id="rId16"/>
    <p:sldLayoutId id="2147483690" r:id="rId17"/>
    <p:sldLayoutId id="2147483679" r:id="rId18"/>
    <p:sldLayoutId id="2147483691" r:id="rId19"/>
    <p:sldLayoutId id="2147483701" r:id="rId20"/>
    <p:sldLayoutId id="2147483692" r:id="rId21"/>
    <p:sldLayoutId id="2147483667" r:id="rId22"/>
    <p:sldLayoutId id="2147483693" r:id="rId23"/>
    <p:sldLayoutId id="2147483675" r:id="rId24"/>
    <p:sldLayoutId id="2147483695" r:id="rId25"/>
    <p:sldLayoutId id="2147483687" r:id="rId26"/>
    <p:sldLayoutId id="2147483686" r:id="rId27"/>
    <p:sldLayoutId id="2147483696" r:id="rId28"/>
    <p:sldLayoutId id="2147483694" r:id="rId29"/>
    <p:sldLayoutId id="2147483697" r:id="rId30"/>
  </p:sldLayoutIdLst>
  <p:hf hdr="0" ftr="0" dt="0"/>
  <p:txStyles>
    <p:titleStyle>
      <a:lvl1pPr algn="l" defTabSz="685750" rtl="0" eaLnBrk="1" latinLnBrk="0" hangingPunct="1">
        <a:lnSpc>
          <a:spcPct val="100000"/>
        </a:lnSpc>
        <a:spcBef>
          <a:spcPct val="0"/>
        </a:spcBef>
        <a:buNone/>
        <a:defRPr sz="2400" b="1" i="0" kern="1200" spc="0" baseline="0">
          <a:solidFill>
            <a:schemeClr val="accent1"/>
          </a:solidFill>
          <a:latin typeface="+mj-lt"/>
          <a:ea typeface="+mj-ea"/>
          <a:cs typeface="+mj-cs"/>
        </a:defRPr>
      </a:lvl1pPr>
    </p:titleStyle>
    <p:bodyStyle>
      <a:lvl1pPr marL="117466" indent="-117466"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9060" indent="-101592"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28589" indent="-101592"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1609" indent="-73021"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520662" indent="-101592"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50" rtl="0" eaLnBrk="1" latinLnBrk="0" hangingPunct="1">
        <a:defRPr sz="1351" kern="1200">
          <a:solidFill>
            <a:schemeClr val="tx1"/>
          </a:solidFill>
          <a:latin typeface="+mn-lt"/>
          <a:ea typeface="+mn-ea"/>
          <a:cs typeface="+mn-cs"/>
        </a:defRPr>
      </a:lvl1pPr>
      <a:lvl2pPr marL="342875" algn="l" defTabSz="685750" rtl="0" eaLnBrk="1" latinLnBrk="0" hangingPunct="1">
        <a:defRPr sz="1351" kern="1200">
          <a:solidFill>
            <a:schemeClr val="tx1"/>
          </a:solidFill>
          <a:latin typeface="+mn-lt"/>
          <a:ea typeface="+mn-ea"/>
          <a:cs typeface="+mn-cs"/>
        </a:defRPr>
      </a:lvl2pPr>
      <a:lvl3pPr marL="685750" algn="l" defTabSz="685750" rtl="0" eaLnBrk="1" latinLnBrk="0" hangingPunct="1">
        <a:defRPr sz="1351" kern="1200">
          <a:solidFill>
            <a:schemeClr val="tx1"/>
          </a:solidFill>
          <a:latin typeface="+mn-lt"/>
          <a:ea typeface="+mn-ea"/>
          <a:cs typeface="+mn-cs"/>
        </a:defRPr>
      </a:lvl3pPr>
      <a:lvl4pPr marL="1028624" algn="l" defTabSz="685750" rtl="0" eaLnBrk="1" latinLnBrk="0" hangingPunct="1">
        <a:defRPr sz="1351" kern="1200">
          <a:solidFill>
            <a:schemeClr val="tx1"/>
          </a:solidFill>
          <a:latin typeface="+mn-lt"/>
          <a:ea typeface="+mn-ea"/>
          <a:cs typeface="+mn-cs"/>
        </a:defRPr>
      </a:lvl4pPr>
      <a:lvl5pPr marL="1371498" algn="l" defTabSz="685750" rtl="0" eaLnBrk="1" latinLnBrk="0" hangingPunct="1">
        <a:defRPr sz="1351" kern="1200">
          <a:solidFill>
            <a:schemeClr val="tx1"/>
          </a:solidFill>
          <a:latin typeface="+mn-lt"/>
          <a:ea typeface="+mn-ea"/>
          <a:cs typeface="+mn-cs"/>
        </a:defRPr>
      </a:lvl5pPr>
      <a:lvl6pPr marL="1714372" algn="l" defTabSz="685750" rtl="0" eaLnBrk="1" latinLnBrk="0" hangingPunct="1">
        <a:defRPr sz="1351" kern="1200">
          <a:solidFill>
            <a:schemeClr val="tx1"/>
          </a:solidFill>
          <a:latin typeface="+mn-lt"/>
          <a:ea typeface="+mn-ea"/>
          <a:cs typeface="+mn-cs"/>
        </a:defRPr>
      </a:lvl6pPr>
      <a:lvl7pPr marL="2057246" algn="l" defTabSz="685750" rtl="0" eaLnBrk="1" latinLnBrk="0" hangingPunct="1">
        <a:defRPr sz="1351" kern="1200">
          <a:solidFill>
            <a:schemeClr val="tx1"/>
          </a:solidFill>
          <a:latin typeface="+mn-lt"/>
          <a:ea typeface="+mn-ea"/>
          <a:cs typeface="+mn-cs"/>
        </a:defRPr>
      </a:lvl7pPr>
      <a:lvl8pPr marL="2400120" algn="l" defTabSz="685750" rtl="0" eaLnBrk="1" latinLnBrk="0" hangingPunct="1">
        <a:defRPr sz="1351" kern="1200">
          <a:solidFill>
            <a:schemeClr val="tx1"/>
          </a:solidFill>
          <a:latin typeface="+mn-lt"/>
          <a:ea typeface="+mn-ea"/>
          <a:cs typeface="+mn-cs"/>
        </a:defRPr>
      </a:lvl8pPr>
      <a:lvl9pPr marL="2742995" algn="l" defTabSz="68575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orient="horz" pos="3932" userDrawn="1">
          <p15:clr>
            <a:srgbClr val="F26B43"/>
          </p15:clr>
        </p15:guide>
        <p15:guide id="6" pos="5472" userDrawn="1">
          <p15:clr>
            <a:srgbClr val="F26B43"/>
          </p15:clr>
        </p15:guide>
        <p15:guide id="7" orient="horz" pos="4070" userDrawn="1">
          <p15:clr>
            <a:srgbClr val="F26B43"/>
          </p15:clr>
        </p15:guide>
        <p15:guide id="8" pos="951" userDrawn="1">
          <p15:clr>
            <a:srgbClr val="F26B43"/>
          </p15:clr>
        </p15:guide>
        <p15:guide id="9" pos="1043" userDrawn="1">
          <p15:clr>
            <a:srgbClr val="F26B43"/>
          </p15:clr>
        </p15:guide>
        <p15:guide id="10" pos="1704" userDrawn="1">
          <p15:clr>
            <a:srgbClr val="F26B43"/>
          </p15:clr>
        </p15:guide>
        <p15:guide id="11" pos="1796" userDrawn="1">
          <p15:clr>
            <a:srgbClr val="F26B43"/>
          </p15:clr>
        </p15:guide>
        <p15:guide id="12" pos="2459" userDrawn="1">
          <p15:clr>
            <a:srgbClr val="F26B43"/>
          </p15:clr>
        </p15:guide>
        <p15:guide id="13" pos="2548" userDrawn="1">
          <p15:clr>
            <a:srgbClr val="F26B43"/>
          </p15:clr>
        </p15:guide>
        <p15:guide id="14" pos="3212" userDrawn="1">
          <p15:clr>
            <a:srgbClr val="F26B43"/>
          </p15:clr>
        </p15:guide>
        <p15:guide id="15" pos="3303" userDrawn="1">
          <p15:clr>
            <a:srgbClr val="F26B43"/>
          </p15:clr>
        </p15:guide>
        <p15:guide id="16" pos="3964" userDrawn="1">
          <p15:clr>
            <a:srgbClr val="F26B43"/>
          </p15:clr>
        </p15:guide>
        <p15:guide id="17" pos="4056" userDrawn="1">
          <p15:clr>
            <a:srgbClr val="F26B43"/>
          </p15:clr>
        </p15:guide>
        <p15:guide id="18" pos="4719" userDrawn="1">
          <p15:clr>
            <a:srgbClr val="F26B43"/>
          </p15:clr>
        </p15:guide>
        <p15:guide id="19" pos="4811" userDrawn="1">
          <p15:clr>
            <a:srgbClr val="F26B43"/>
          </p15:clr>
        </p15:guide>
        <p15:guide id="20" orient="horz" pos="288" userDrawn="1">
          <p15:clr>
            <a:srgbClr val="F26B43"/>
          </p15:clr>
        </p15:guide>
        <p15:guide id="21" orient="horz" pos="988" userDrawn="1">
          <p15:clr>
            <a:srgbClr val="F26B43"/>
          </p15:clr>
        </p15:guide>
        <p15:guide id="22" orient="horz" pos="4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jfif"/><Relationship Id="rId13" Type="http://schemas.microsoft.com/office/2007/relationships/hdphoto" Target="../media/hdphoto1.wdp"/><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7.jfif"/><Relationship Id="rId10" Type="http://schemas.openxmlformats.org/officeDocument/2006/relationships/image" Target="../media/image12.jfif"/><Relationship Id="rId4" Type="http://schemas.openxmlformats.org/officeDocument/2006/relationships/image" Target="../media/image6.jfif"/><Relationship Id="rId9" Type="http://schemas.openxmlformats.org/officeDocument/2006/relationships/image" Target="../media/image11.jf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7.jfif"/></Relationships>
</file>

<file path=ppt/slides/_rels/slide14.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1.png"/><Relationship Id="rId12" Type="http://schemas.microsoft.com/office/2007/relationships/hdphoto" Target="../media/hdphoto6.wdp"/><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2.png"/><Relationship Id="rId1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7.jfif"/></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2.jfif"/><Relationship Id="rId5" Type="http://schemas.openxmlformats.org/officeDocument/2006/relationships/image" Target="../media/image31.jp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microsoft.com/office/2007/relationships/hdphoto" Target="../media/hdphoto10.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2.jfif"/><Relationship Id="rId3" Type="http://schemas.openxmlformats.org/officeDocument/2006/relationships/image" Target="../media/image35.png"/><Relationship Id="rId7" Type="http://schemas.microsoft.com/office/2007/relationships/hdphoto" Target="../media/hdphoto12.wdp"/><Relationship Id="rId12"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0.jfif"/><Relationship Id="rId5" Type="http://schemas.microsoft.com/office/2007/relationships/hdphoto" Target="../media/hdphoto11.wdp"/><Relationship Id="rId10" Type="http://schemas.microsoft.com/office/2007/relationships/hdphoto" Target="../media/hdphoto13.wdp"/><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3.jfif"/></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jfif"/><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7.jfif"/><Relationship Id="rId5" Type="http://schemas.openxmlformats.org/officeDocument/2006/relationships/image" Target="../media/image46.jfif"/><Relationship Id="rId4" Type="http://schemas.openxmlformats.org/officeDocument/2006/relationships/image" Target="../media/image45.jfif"/><Relationship Id="rId9" Type="http://schemas.openxmlformats.org/officeDocument/2006/relationships/image" Target="../media/image50.jfif"/></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57.jfif"/><Relationship Id="rId13" Type="http://schemas.openxmlformats.org/officeDocument/2006/relationships/image" Target="../media/image62.jfif"/><Relationship Id="rId3" Type="http://schemas.openxmlformats.org/officeDocument/2006/relationships/image" Target="../media/image52.jfif"/><Relationship Id="rId7" Type="http://schemas.openxmlformats.org/officeDocument/2006/relationships/image" Target="../media/image56.jfif"/><Relationship Id="rId12" Type="http://schemas.openxmlformats.org/officeDocument/2006/relationships/image" Target="../media/image61.jfif"/><Relationship Id="rId2" Type="http://schemas.openxmlformats.org/officeDocument/2006/relationships/notesSlide" Target="../notesSlides/notesSlide25.xml"/><Relationship Id="rId16"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55.jfif"/><Relationship Id="rId11" Type="http://schemas.openxmlformats.org/officeDocument/2006/relationships/image" Target="../media/image60.png"/><Relationship Id="rId5" Type="http://schemas.openxmlformats.org/officeDocument/2006/relationships/image" Target="../media/image54.jfif"/><Relationship Id="rId15" Type="http://schemas.openxmlformats.org/officeDocument/2006/relationships/image" Target="../media/image64.jfif"/><Relationship Id="rId10" Type="http://schemas.openxmlformats.org/officeDocument/2006/relationships/image" Target="../media/image59.jfif"/><Relationship Id="rId4" Type="http://schemas.openxmlformats.org/officeDocument/2006/relationships/image" Target="../media/image53.jfif"/><Relationship Id="rId9" Type="http://schemas.openxmlformats.org/officeDocument/2006/relationships/image" Target="../media/image58.jfif"/><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7.jpg"/><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0.jfi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0.jfif"/><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71.jfif"/></Relationships>
</file>

<file path=ppt/slides/_rels/slide32.xml.rels><?xml version="1.0" encoding="UTF-8" standalone="yes"?>
<Relationships xmlns="http://schemas.openxmlformats.org/package/2006/relationships"><Relationship Id="rId3" Type="http://schemas.openxmlformats.org/officeDocument/2006/relationships/image" Target="../media/image70.jfif"/><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1.jfif"/></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B9E5A37D-708C-FA4F-B4E7-624DB7B665E5}"/>
              </a:ext>
            </a:extLst>
          </p:cNvPr>
          <p:cNvSpPr>
            <a:spLocks noGrp="1"/>
          </p:cNvSpPr>
          <p:nvPr>
            <p:ph type="ctrTitle"/>
          </p:nvPr>
        </p:nvSpPr>
        <p:spPr>
          <a:xfrm>
            <a:off x="482601" y="643467"/>
            <a:ext cx="3900198" cy="4623235"/>
          </a:xfrm>
        </p:spPr>
        <p:txBody>
          <a:bodyPr vert="horz" lIns="91440" tIns="45720" rIns="91440" bIns="45720" rtlCol="0" anchor="b">
            <a:normAutofit/>
          </a:bodyPr>
          <a:lstStyle/>
          <a:p>
            <a:pPr defTabSz="914400">
              <a:lnSpc>
                <a:spcPct val="90000"/>
              </a:lnSpc>
            </a:pPr>
            <a:r>
              <a:rPr lang="en-US" sz="2700" dirty="0">
                <a:solidFill>
                  <a:schemeClr val="tx1"/>
                </a:solidFill>
              </a:rPr>
              <a:t>UnitedHealthcare Diabetes Care &amp; You</a:t>
            </a:r>
          </a:p>
        </p:txBody>
      </p:sp>
      <p:sp>
        <p:nvSpPr>
          <p:cNvPr id="14" name="Subtitle 13">
            <a:extLst>
              <a:ext uri="{FF2B5EF4-FFF2-40B4-BE49-F238E27FC236}">
                <a16:creationId xmlns:a16="http://schemas.microsoft.com/office/drawing/2014/main" id="{21CA337F-2F5C-364A-9D9C-7E4A5DD51538}"/>
              </a:ext>
            </a:extLst>
          </p:cNvPr>
          <p:cNvSpPr>
            <a:spLocks noGrp="1"/>
          </p:cNvSpPr>
          <p:nvPr>
            <p:ph type="subTitle" idx="1"/>
          </p:nvPr>
        </p:nvSpPr>
        <p:spPr>
          <a:xfrm>
            <a:off x="482600" y="5277684"/>
            <a:ext cx="3465438" cy="775494"/>
          </a:xfrm>
        </p:spPr>
        <p:txBody>
          <a:bodyPr vert="horz" lIns="91440" tIns="45720" rIns="91440" bIns="45720" rtlCol="0">
            <a:normAutofit/>
          </a:bodyPr>
          <a:lstStyle/>
          <a:p>
            <a:pPr defTabSz="914400">
              <a:spcBef>
                <a:spcPts val="1000"/>
              </a:spcBef>
            </a:pPr>
            <a:r>
              <a:rPr lang="en-US" sz="1500">
                <a:solidFill>
                  <a:schemeClr val="tx1"/>
                </a:solidFill>
                <a:cs typeface="+mn-cs"/>
              </a:rPr>
              <a:t>Presented by Johnathan Glover, LPN – Clinical Practice Consultant</a:t>
            </a:r>
          </a:p>
          <a:p>
            <a:pPr defTabSz="914400">
              <a:spcBef>
                <a:spcPts val="1000"/>
              </a:spcBef>
            </a:pPr>
            <a:endParaRPr lang="en-US" sz="1500">
              <a:solidFill>
                <a:schemeClr val="tx1"/>
              </a:solidFill>
              <a:cs typeface="+mn-cs"/>
            </a:endParaRPr>
          </a:p>
        </p:txBody>
      </p:sp>
      <p:pic>
        <p:nvPicPr>
          <p:cNvPr id="3" name="Picture 2" descr="A person and child fishing&#10;&#10;Description automatically generated">
            <a:extLst>
              <a:ext uri="{FF2B5EF4-FFF2-40B4-BE49-F238E27FC236}">
                <a16:creationId xmlns:a16="http://schemas.microsoft.com/office/drawing/2014/main" id="{29F09431-2EC1-02E0-DF41-CAE8A6D154E3}"/>
              </a:ext>
            </a:extLst>
          </p:cNvPr>
          <p:cNvPicPr>
            <a:picLocks noChangeAspect="1"/>
          </p:cNvPicPr>
          <p:nvPr/>
        </p:nvPicPr>
        <p:blipFill rotWithShape="1">
          <a:blip r:embed="rId3"/>
          <a:srcRect r="1940"/>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7272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4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C3ADF3-016E-ADB1-77F7-CB322873E6F9}"/>
              </a:ext>
            </a:extLst>
          </p:cNvPr>
          <p:cNvSpPr>
            <a:spLocks noGrp="1"/>
          </p:cNvSpPr>
          <p:nvPr>
            <p:ph type="title"/>
          </p:nvPr>
        </p:nvSpPr>
        <p:spPr>
          <a:xfrm>
            <a:off x="480060" y="325369"/>
            <a:ext cx="3735324" cy="1956841"/>
          </a:xfrm>
        </p:spPr>
        <p:txBody>
          <a:bodyPr vert="horz" lIns="91440" tIns="45720" rIns="91440" bIns="45720" rtlCol="0" anchor="ctr">
            <a:normAutofit/>
          </a:bodyPr>
          <a:lstStyle/>
          <a:p>
            <a:pPr defTabSz="914400">
              <a:lnSpc>
                <a:spcPct val="90000"/>
              </a:lnSpc>
            </a:pPr>
            <a:r>
              <a:rPr lang="en-US" sz="3600" dirty="0">
                <a:solidFill>
                  <a:schemeClr val="tx1"/>
                </a:solidFill>
              </a:rPr>
              <a:t>Carbohydrates</a:t>
            </a:r>
            <a:endParaRPr lang="en-US" sz="3200" dirty="0">
              <a:solidFill>
                <a:schemeClr val="tx1"/>
              </a:solidFill>
            </a:endParaRPr>
          </a:p>
        </p:txBody>
      </p:sp>
      <p:sp>
        <p:nvSpPr>
          <p:cNvPr id="5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a16="http://schemas.microsoft.com/office/drawing/2014/main" id="{D118062B-9A78-418D-C871-99AFD3F7BE53}"/>
              </a:ext>
            </a:extLst>
          </p:cNvPr>
          <p:cNvSpPr txBox="1">
            <a:spLocks/>
          </p:cNvSpPr>
          <p:nvPr/>
        </p:nvSpPr>
        <p:spPr>
          <a:xfrm>
            <a:off x="480060" y="2872899"/>
            <a:ext cx="3314700" cy="3320668"/>
          </a:xfrm>
          <a:prstGeom prst="rect">
            <a:avLst/>
          </a:prstGeom>
        </p:spPr>
        <p:txBody>
          <a:bodyPr vert="horz" lIns="91440" tIns="45720" rIns="91440" bIns="45720" rtlCol="0">
            <a:normAutofit fontScale="92500" lnSpcReduction="10000"/>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0482"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2715" indent="-88894"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3195" indent="-76194"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506374" indent="-84133"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defTabSz="914400">
              <a:buFont typeface="Wingdings" panose="05000000000000000000" pitchFamily="2" charset="2"/>
              <a:buChar char="Ø"/>
            </a:pPr>
            <a:r>
              <a:rPr lang="en-US" sz="1900" dirty="0">
                <a:solidFill>
                  <a:schemeClr val="tx1"/>
                </a:solidFill>
                <a:cs typeface="+mn-cs"/>
              </a:rPr>
              <a:t>If you ever question whether something is a healthy carb, stay away from anything processed or with added sugar.</a:t>
            </a:r>
          </a:p>
          <a:p>
            <a:pPr defTabSz="914400">
              <a:buFont typeface="Wingdings" panose="05000000000000000000" pitchFamily="2" charset="2"/>
              <a:buChar char="Ø"/>
            </a:pPr>
            <a:r>
              <a:rPr lang="en-US" sz="1900" dirty="0">
                <a:solidFill>
                  <a:schemeClr val="tx1"/>
                </a:solidFill>
                <a:cs typeface="+mn-cs"/>
              </a:rPr>
              <a:t>Just because something is a healthy carb doesn’t mean it’s good for you. Always try to fill up on non-starchy vegetables for your carbohydrate count and add another complex carb to fill in the gap on your carb count for each meal.</a:t>
            </a:r>
          </a:p>
        </p:txBody>
      </p:sp>
      <p:pic>
        <p:nvPicPr>
          <p:cNvPr id="5" name="Picture 4" descr="A group of food on a table">
            <a:extLst>
              <a:ext uri="{FF2B5EF4-FFF2-40B4-BE49-F238E27FC236}">
                <a16:creationId xmlns:a16="http://schemas.microsoft.com/office/drawing/2014/main" id="{120934AE-B0EC-F32F-C3A3-4C38A181E33A}"/>
              </a:ext>
            </a:extLst>
          </p:cNvPr>
          <p:cNvPicPr>
            <a:picLocks noChangeAspect="1"/>
          </p:cNvPicPr>
          <p:nvPr/>
        </p:nvPicPr>
        <p:blipFill rotWithShape="1">
          <a:blip r:embed="rId3"/>
          <a:srcRect l="18250" r="3172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62DBBE09-17BC-99D9-BA7F-82009AA05639}"/>
              </a:ext>
            </a:extLst>
          </p:cNvPr>
          <p:cNvSpPr>
            <a:spLocks noGrp="1"/>
          </p:cNvSpPr>
          <p:nvPr>
            <p:ph type="sldNum" sz="quarter" idx="12"/>
          </p:nvPr>
        </p:nvSpPr>
        <p:spPr>
          <a:xfrm>
            <a:off x="7829550" y="6356350"/>
            <a:ext cx="685800" cy="365125"/>
          </a:xfrm>
        </p:spPr>
        <p:txBody>
          <a:bodyPr vert="horz" lIns="91440" tIns="45720" rIns="91440" bIns="45720" rtlCol="0" anchor="ctr">
            <a:normAutofit/>
          </a:bodyPr>
          <a:lstStyle/>
          <a:p>
            <a:pPr defTabSz="914400">
              <a:spcAft>
                <a:spcPts val="600"/>
              </a:spcAft>
              <a:defRPr/>
            </a:pPr>
            <a:fld id="{90F9BDA0-AF0E-4BA8-B742-3B9C92A3E6FE}" type="slidenum">
              <a:rPr lang="en-US" sz="1200" smtClean="0">
                <a:solidFill>
                  <a:srgbClr val="FFFFFF"/>
                </a:solidFill>
                <a:latin typeface="Calibri" panose="020F0502020204030204"/>
                <a:cs typeface="+mn-cs"/>
              </a:rPr>
              <a:pPr defTabSz="914400">
                <a:spcAft>
                  <a:spcPts val="600"/>
                </a:spcAft>
                <a:defRPr/>
              </a:pPr>
              <a:t>10</a:t>
            </a:fld>
            <a:endParaRPr lang="en-US" sz="1200">
              <a:solidFill>
                <a:srgbClr val="FFFFFF"/>
              </a:solidFill>
              <a:latin typeface="Calibri" panose="020F0502020204030204"/>
              <a:cs typeface="+mn-cs"/>
            </a:endParaRPr>
          </a:p>
        </p:txBody>
      </p:sp>
    </p:spTree>
    <p:extLst>
      <p:ext uri="{BB962C8B-B14F-4D97-AF65-F5344CB8AC3E}">
        <p14:creationId xmlns:p14="http://schemas.microsoft.com/office/powerpoint/2010/main" val="3712828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0">
              <a:srgbClr val="FAE19D"/>
            </a:gs>
            <a:gs pos="74000">
              <a:schemeClr val="bg1"/>
            </a:gs>
            <a:gs pos="83000">
              <a:srgbClr val="FFFFFF"/>
            </a:gs>
            <a:gs pos="100000">
              <a:srgbClr val="FFFFFF"/>
            </a:gs>
          </a:gsLst>
          <a:lin ang="5400000" scaled="1"/>
        </a:gradFill>
        <a:effectLst/>
      </p:bgPr>
    </p:bg>
    <p:spTree>
      <p:nvGrpSpPr>
        <p:cNvPr id="1" name=""/>
        <p:cNvGrpSpPr/>
        <p:nvPr/>
      </p:nvGrpSpPr>
      <p:grpSpPr>
        <a:xfrm>
          <a:off x="0" y="0"/>
          <a:ext cx="0" cy="0"/>
          <a:chOff x="0" y="0"/>
          <a:chExt cx="0" cy="0"/>
        </a:xfrm>
      </p:grpSpPr>
      <p:pic>
        <p:nvPicPr>
          <p:cNvPr id="49" name="Picture 48" descr="A group of cakes with different toppings&#10;&#10;Description automatically generated">
            <a:extLst>
              <a:ext uri="{FF2B5EF4-FFF2-40B4-BE49-F238E27FC236}">
                <a16:creationId xmlns:a16="http://schemas.microsoft.com/office/drawing/2014/main" id="{9ABD46C5-A8F6-4EFA-C119-7786163B4C7A}"/>
              </a:ext>
            </a:extLst>
          </p:cNvPr>
          <p:cNvPicPr>
            <a:picLocks noChangeAspect="1"/>
          </p:cNvPicPr>
          <p:nvPr/>
        </p:nvPicPr>
        <p:blipFill>
          <a:blip r:embed="rId3"/>
          <a:stretch>
            <a:fillRect/>
          </a:stretch>
        </p:blipFill>
        <p:spPr>
          <a:xfrm>
            <a:off x="6991522" y="4990328"/>
            <a:ext cx="1689335" cy="1267001"/>
          </a:xfrm>
          <a:prstGeom prst="rect">
            <a:avLst/>
          </a:prstGeom>
        </p:spPr>
      </p:pic>
      <p:pic>
        <p:nvPicPr>
          <p:cNvPr id="41" name="Picture 40" descr="A group of glasses with different colored drinks&#10;&#10;Description automatically generated">
            <a:extLst>
              <a:ext uri="{FF2B5EF4-FFF2-40B4-BE49-F238E27FC236}">
                <a16:creationId xmlns:a16="http://schemas.microsoft.com/office/drawing/2014/main" id="{E0D138A3-415A-3165-7805-A69D103BE131}"/>
              </a:ext>
            </a:extLst>
          </p:cNvPr>
          <p:cNvPicPr>
            <a:picLocks noChangeAspect="1"/>
          </p:cNvPicPr>
          <p:nvPr/>
        </p:nvPicPr>
        <p:blipFill>
          <a:blip r:embed="rId4"/>
          <a:stretch>
            <a:fillRect/>
          </a:stretch>
        </p:blipFill>
        <p:spPr>
          <a:xfrm>
            <a:off x="6414030" y="4291593"/>
            <a:ext cx="985732" cy="1071161"/>
          </a:xfrm>
          <a:prstGeom prst="rect">
            <a:avLst/>
          </a:prstGeom>
        </p:spPr>
      </p:pic>
      <p:sp>
        <p:nvSpPr>
          <p:cNvPr id="5" name="Title 4">
            <a:extLst>
              <a:ext uri="{FF2B5EF4-FFF2-40B4-BE49-F238E27FC236}">
                <a16:creationId xmlns:a16="http://schemas.microsoft.com/office/drawing/2014/main" id="{ED4457E7-D0F7-0D24-6C97-1F4EF9B7CA12}"/>
              </a:ext>
            </a:extLst>
          </p:cNvPr>
          <p:cNvSpPr>
            <a:spLocks noGrp="1"/>
          </p:cNvSpPr>
          <p:nvPr>
            <p:ph type="title"/>
          </p:nvPr>
        </p:nvSpPr>
        <p:spPr>
          <a:xfrm>
            <a:off x="374914" y="424156"/>
            <a:ext cx="3193109" cy="1008145"/>
          </a:xfrm>
        </p:spPr>
        <p:txBody>
          <a:bodyPr/>
          <a:lstStyle/>
          <a:p>
            <a:pPr algn="ctr"/>
            <a:r>
              <a:rPr lang="en-US" dirty="0"/>
              <a:t>Complex </a:t>
            </a:r>
            <a:br>
              <a:rPr lang="en-US" dirty="0"/>
            </a:br>
            <a:r>
              <a:rPr lang="en-US" dirty="0"/>
              <a:t>Carbohydrates												</a:t>
            </a:r>
          </a:p>
        </p:txBody>
      </p:sp>
      <p:sp>
        <p:nvSpPr>
          <p:cNvPr id="3" name="Slide Number Placeholder 2">
            <a:extLst>
              <a:ext uri="{FF2B5EF4-FFF2-40B4-BE49-F238E27FC236}">
                <a16:creationId xmlns:a16="http://schemas.microsoft.com/office/drawing/2014/main" id="{7C531138-3B62-FFBC-161D-6204F1B5A18D}"/>
              </a:ext>
            </a:extLst>
          </p:cNvPr>
          <p:cNvSpPr>
            <a:spLocks noGrp="1"/>
          </p:cNvSpPr>
          <p:nvPr>
            <p:ph type="sldNum" sz="quarter" idx="12"/>
          </p:nvPr>
        </p:nvSpPr>
        <p:spPr/>
        <p:txBody>
          <a:bodyPr/>
          <a:lstStyle/>
          <a:p>
            <a:fld id="{90F9BDA0-AF0E-4BA8-B742-3B9C92A3E6FE}" type="slidenum">
              <a:rPr lang="en-US" smtClean="0"/>
              <a:t>11</a:t>
            </a:fld>
            <a:endParaRPr lang="en-US"/>
          </a:p>
        </p:txBody>
      </p:sp>
      <p:sp>
        <p:nvSpPr>
          <p:cNvPr id="7" name="Text Placeholder 6">
            <a:extLst>
              <a:ext uri="{FF2B5EF4-FFF2-40B4-BE49-F238E27FC236}">
                <a16:creationId xmlns:a16="http://schemas.microsoft.com/office/drawing/2014/main" id="{7871BEBE-4C62-7CC9-9E95-D9D079B89544}"/>
              </a:ext>
            </a:extLst>
          </p:cNvPr>
          <p:cNvSpPr>
            <a:spLocks noGrp="1"/>
          </p:cNvSpPr>
          <p:nvPr>
            <p:ph type="body" sz="quarter" idx="14"/>
          </p:nvPr>
        </p:nvSpPr>
        <p:spPr>
          <a:xfrm>
            <a:off x="374914" y="1558736"/>
            <a:ext cx="4023360" cy="4527549"/>
          </a:xfrm>
        </p:spPr>
        <p:txBody>
          <a:bodyPr/>
          <a:lstStyle/>
          <a:p>
            <a:r>
              <a:rPr lang="en-US" sz="2000" dirty="0"/>
              <a:t>Harder for your body to process </a:t>
            </a:r>
          </a:p>
          <a:p>
            <a:r>
              <a:rPr lang="en-US" sz="2000" dirty="0"/>
              <a:t>Digest slowly</a:t>
            </a:r>
          </a:p>
          <a:p>
            <a:r>
              <a:rPr lang="en-US" sz="2000" dirty="0"/>
              <a:t>More nutrients and are more filling</a:t>
            </a:r>
          </a:p>
          <a:p>
            <a:r>
              <a:rPr lang="en-US" sz="2000" dirty="0"/>
              <a:t>Include vegetables, brown rice, whole wheat bread, oats, black beans. </a:t>
            </a:r>
          </a:p>
          <a:p>
            <a:endParaRPr lang="en-US" dirty="0"/>
          </a:p>
        </p:txBody>
      </p:sp>
      <p:sp>
        <p:nvSpPr>
          <p:cNvPr id="8" name="Text Placeholder 3">
            <a:extLst>
              <a:ext uri="{FF2B5EF4-FFF2-40B4-BE49-F238E27FC236}">
                <a16:creationId xmlns:a16="http://schemas.microsoft.com/office/drawing/2014/main" id="{415DA705-234C-00C7-9708-813DDC8319A3}"/>
              </a:ext>
            </a:extLst>
          </p:cNvPr>
          <p:cNvSpPr>
            <a:spLocks noGrp="1"/>
          </p:cNvSpPr>
          <p:nvPr>
            <p:ph type="body" sz="quarter" idx="13"/>
          </p:nvPr>
        </p:nvSpPr>
        <p:spPr>
          <a:xfrm>
            <a:off x="4792624" y="1558736"/>
            <a:ext cx="4024313" cy="4527550"/>
          </a:xfrm>
        </p:spPr>
        <p:txBody>
          <a:bodyPr/>
          <a:lstStyle/>
          <a:p>
            <a:r>
              <a:rPr lang="en-US" sz="2000" dirty="0"/>
              <a:t>Easier for your body to process</a:t>
            </a:r>
          </a:p>
          <a:p>
            <a:r>
              <a:rPr lang="en-US" sz="2000" dirty="0"/>
              <a:t>Digest quickly</a:t>
            </a:r>
          </a:p>
          <a:p>
            <a:r>
              <a:rPr lang="en-US" sz="2000" dirty="0"/>
              <a:t>Fruit and milk are ok to have in moderation, but others, such as sugary foods and drinks or processed foods like white bread are not.</a:t>
            </a:r>
          </a:p>
        </p:txBody>
      </p:sp>
      <p:pic>
        <p:nvPicPr>
          <p:cNvPr id="23" name="Picture 22" descr="A group of potatoes with one cut in half&#10;&#10;Description automatically generated">
            <a:extLst>
              <a:ext uri="{FF2B5EF4-FFF2-40B4-BE49-F238E27FC236}">
                <a16:creationId xmlns:a16="http://schemas.microsoft.com/office/drawing/2014/main" id="{DB3A3A3F-564D-AA76-A024-69CB100719A0}"/>
              </a:ext>
            </a:extLst>
          </p:cNvPr>
          <p:cNvPicPr>
            <a:picLocks noChangeAspect="1"/>
          </p:cNvPicPr>
          <p:nvPr/>
        </p:nvPicPr>
        <p:blipFill rotWithShape="1">
          <a:blip r:embed="rId5"/>
          <a:srcRect t="18333" r="2072" b="22094"/>
          <a:stretch/>
        </p:blipFill>
        <p:spPr>
          <a:xfrm>
            <a:off x="398807" y="3945786"/>
            <a:ext cx="1335943" cy="812700"/>
          </a:xfrm>
          <a:prstGeom prst="rect">
            <a:avLst/>
          </a:prstGeom>
        </p:spPr>
      </p:pic>
      <p:pic>
        <p:nvPicPr>
          <p:cNvPr id="25" name="Picture 24" descr="A group of soda cans&#10;&#10;Description automatically generated">
            <a:extLst>
              <a:ext uri="{FF2B5EF4-FFF2-40B4-BE49-F238E27FC236}">
                <a16:creationId xmlns:a16="http://schemas.microsoft.com/office/drawing/2014/main" id="{572C283D-28C9-4344-1E73-91ECDCA70279}"/>
              </a:ext>
            </a:extLst>
          </p:cNvPr>
          <p:cNvPicPr>
            <a:picLocks noChangeAspect="1"/>
          </p:cNvPicPr>
          <p:nvPr/>
        </p:nvPicPr>
        <p:blipFill>
          <a:blip r:embed="rId6"/>
          <a:stretch>
            <a:fillRect/>
          </a:stretch>
        </p:blipFill>
        <p:spPr>
          <a:xfrm>
            <a:off x="4964829" y="3801473"/>
            <a:ext cx="1352103" cy="1128161"/>
          </a:xfrm>
          <a:prstGeom prst="rect">
            <a:avLst/>
          </a:prstGeom>
        </p:spPr>
      </p:pic>
      <p:pic>
        <p:nvPicPr>
          <p:cNvPr id="27" name="Picture 26" descr="A loaf of bread with slices cut in half">
            <a:extLst>
              <a:ext uri="{FF2B5EF4-FFF2-40B4-BE49-F238E27FC236}">
                <a16:creationId xmlns:a16="http://schemas.microsoft.com/office/drawing/2014/main" id="{CCFE972E-F42D-916B-257A-D3D43E7612BA}"/>
              </a:ext>
            </a:extLst>
          </p:cNvPr>
          <p:cNvPicPr>
            <a:picLocks noChangeAspect="1"/>
          </p:cNvPicPr>
          <p:nvPr/>
        </p:nvPicPr>
        <p:blipFill rotWithShape="1">
          <a:blip r:embed="rId7"/>
          <a:srcRect l="9171" t="14592" r="7361" b="19697"/>
          <a:stretch/>
        </p:blipFill>
        <p:spPr>
          <a:xfrm>
            <a:off x="568479" y="4827174"/>
            <a:ext cx="1344582" cy="817955"/>
          </a:xfrm>
          <a:prstGeom prst="rect">
            <a:avLst/>
          </a:prstGeom>
        </p:spPr>
      </p:pic>
      <p:pic>
        <p:nvPicPr>
          <p:cNvPr id="29" name="Picture 28" descr="A bunch of bananas on a white background">
            <a:extLst>
              <a:ext uri="{FF2B5EF4-FFF2-40B4-BE49-F238E27FC236}">
                <a16:creationId xmlns:a16="http://schemas.microsoft.com/office/drawing/2014/main" id="{FB683549-58CA-790C-1EA7-B5810FADE4F9}"/>
              </a:ext>
            </a:extLst>
          </p:cNvPr>
          <p:cNvPicPr>
            <a:picLocks noChangeAspect="1"/>
          </p:cNvPicPr>
          <p:nvPr/>
        </p:nvPicPr>
        <p:blipFill rotWithShape="1">
          <a:blip r:embed="rId8"/>
          <a:srcRect l="12343" t="5395" r="13138" b="9643"/>
          <a:stretch/>
        </p:blipFill>
        <p:spPr>
          <a:xfrm>
            <a:off x="2106273" y="4111535"/>
            <a:ext cx="1205578" cy="910560"/>
          </a:xfrm>
          <a:prstGeom prst="rect">
            <a:avLst/>
          </a:prstGeom>
        </p:spPr>
      </p:pic>
      <p:pic>
        <p:nvPicPr>
          <p:cNvPr id="31" name="Picture 30" descr="A bowl of black beans">
            <a:extLst>
              <a:ext uri="{FF2B5EF4-FFF2-40B4-BE49-F238E27FC236}">
                <a16:creationId xmlns:a16="http://schemas.microsoft.com/office/drawing/2014/main" id="{E3883C9B-EEB4-9048-43CB-D4DD84265714}"/>
              </a:ext>
            </a:extLst>
          </p:cNvPr>
          <p:cNvPicPr>
            <a:picLocks noChangeAspect="1"/>
          </p:cNvPicPr>
          <p:nvPr/>
        </p:nvPicPr>
        <p:blipFill rotWithShape="1">
          <a:blip r:embed="rId9"/>
          <a:srcRect l="10507" t="14354" r="9291" b="15165"/>
          <a:stretch/>
        </p:blipFill>
        <p:spPr>
          <a:xfrm>
            <a:off x="2667460" y="5119526"/>
            <a:ext cx="877126" cy="770808"/>
          </a:xfrm>
          <a:prstGeom prst="rect">
            <a:avLst/>
          </a:prstGeom>
        </p:spPr>
      </p:pic>
      <p:pic>
        <p:nvPicPr>
          <p:cNvPr id="33" name="Picture 32" descr="A bowl of pasta">
            <a:extLst>
              <a:ext uri="{FF2B5EF4-FFF2-40B4-BE49-F238E27FC236}">
                <a16:creationId xmlns:a16="http://schemas.microsoft.com/office/drawing/2014/main" id="{B2A1D026-E432-A58F-92E0-978439454443}"/>
              </a:ext>
            </a:extLst>
          </p:cNvPr>
          <p:cNvPicPr>
            <a:picLocks noChangeAspect="1"/>
          </p:cNvPicPr>
          <p:nvPr/>
        </p:nvPicPr>
        <p:blipFill rotWithShape="1">
          <a:blip r:embed="rId10"/>
          <a:srcRect l="700" t="5067" r="900" b="3518"/>
          <a:stretch/>
        </p:blipFill>
        <p:spPr>
          <a:xfrm>
            <a:off x="1395795" y="5486521"/>
            <a:ext cx="1106274" cy="770808"/>
          </a:xfrm>
          <a:prstGeom prst="rect">
            <a:avLst/>
          </a:prstGeom>
        </p:spPr>
      </p:pic>
      <p:pic>
        <p:nvPicPr>
          <p:cNvPr id="39" name="Picture 38" descr="A bowl of cereal with a spoon&#10;&#10;Description automatically generated">
            <a:extLst>
              <a:ext uri="{FF2B5EF4-FFF2-40B4-BE49-F238E27FC236}">
                <a16:creationId xmlns:a16="http://schemas.microsoft.com/office/drawing/2014/main" id="{5746AD88-C809-8371-BA22-5943069F7A12}"/>
              </a:ext>
            </a:extLst>
          </p:cNvPr>
          <p:cNvPicPr>
            <a:picLocks noChangeAspect="1"/>
          </p:cNvPicPr>
          <p:nvPr/>
        </p:nvPicPr>
        <p:blipFill rotWithShape="1">
          <a:blip r:embed="rId11"/>
          <a:srcRect l="9941" t="5568" r="2775" b="5211"/>
          <a:stretch/>
        </p:blipFill>
        <p:spPr>
          <a:xfrm>
            <a:off x="5077006" y="5126885"/>
            <a:ext cx="1323824" cy="1036487"/>
          </a:xfrm>
          <a:prstGeom prst="rect">
            <a:avLst/>
          </a:prstGeom>
        </p:spPr>
      </p:pic>
      <p:sp>
        <p:nvSpPr>
          <p:cNvPr id="44" name="Title 4">
            <a:extLst>
              <a:ext uri="{FF2B5EF4-FFF2-40B4-BE49-F238E27FC236}">
                <a16:creationId xmlns:a16="http://schemas.microsoft.com/office/drawing/2014/main" id="{98B45F83-EAB6-991E-7165-176A7EA69B9A}"/>
              </a:ext>
            </a:extLst>
          </p:cNvPr>
          <p:cNvSpPr txBox="1">
            <a:spLocks/>
          </p:cNvSpPr>
          <p:nvPr/>
        </p:nvSpPr>
        <p:spPr>
          <a:xfrm>
            <a:off x="5043350" y="415012"/>
            <a:ext cx="3193109" cy="1008145"/>
          </a:xfrm>
          <a:prstGeom prst="rect">
            <a:avLst/>
          </a:prstGeom>
        </p:spPr>
        <p:txBody>
          <a:bodyPr vert="horz" lIns="91440" tIns="45720" rIns="91440" bIns="45720" rtlCol="0" anchor="t" anchorCtr="0">
            <a:noAutofit/>
          </a:bodyPr>
          <a:lstStyle>
            <a:lvl1pPr algn="l" defTabSz="685750" rtl="0" eaLnBrk="1" latinLnBrk="0" hangingPunct="1">
              <a:lnSpc>
                <a:spcPct val="100000"/>
              </a:lnSpc>
              <a:spcBef>
                <a:spcPct val="0"/>
              </a:spcBef>
              <a:buNone/>
              <a:defRPr lang="en-US" sz="2800" b="1" i="0" kern="1200" spc="0" baseline="0">
                <a:solidFill>
                  <a:schemeClr val="accent1"/>
                </a:solidFill>
                <a:latin typeface="+mj-lt"/>
                <a:ea typeface="+mj-ea"/>
                <a:cs typeface="+mj-cs"/>
              </a:defRPr>
            </a:lvl1pPr>
          </a:lstStyle>
          <a:p>
            <a:pPr algn="ctr"/>
            <a:r>
              <a:rPr lang="en-US" dirty="0"/>
              <a:t>Simple </a:t>
            </a:r>
            <a:br>
              <a:rPr lang="en-US" dirty="0"/>
            </a:br>
            <a:r>
              <a:rPr lang="en-US" dirty="0"/>
              <a:t>Carbohydrates												</a:t>
            </a:r>
          </a:p>
        </p:txBody>
      </p:sp>
      <p:sp>
        <p:nvSpPr>
          <p:cNvPr id="45" name="Title 4">
            <a:extLst>
              <a:ext uri="{FF2B5EF4-FFF2-40B4-BE49-F238E27FC236}">
                <a16:creationId xmlns:a16="http://schemas.microsoft.com/office/drawing/2014/main" id="{DFDF0D15-6799-3677-B0AF-796B45D9CC51}"/>
              </a:ext>
            </a:extLst>
          </p:cNvPr>
          <p:cNvSpPr txBox="1">
            <a:spLocks/>
          </p:cNvSpPr>
          <p:nvPr/>
        </p:nvSpPr>
        <p:spPr>
          <a:xfrm>
            <a:off x="3527248" y="288097"/>
            <a:ext cx="1748901" cy="1008145"/>
          </a:xfrm>
          <a:prstGeom prst="rect">
            <a:avLst/>
          </a:prstGeom>
        </p:spPr>
        <p:txBody>
          <a:bodyPr vert="horz" lIns="91440" tIns="45720" rIns="91440" bIns="45720" rtlCol="0" anchor="t" anchorCtr="0">
            <a:noAutofit/>
          </a:bodyPr>
          <a:lstStyle>
            <a:lvl1pPr algn="l" defTabSz="685750" rtl="0" eaLnBrk="1" latinLnBrk="0" hangingPunct="1">
              <a:lnSpc>
                <a:spcPct val="100000"/>
              </a:lnSpc>
              <a:spcBef>
                <a:spcPct val="0"/>
              </a:spcBef>
              <a:buNone/>
              <a:defRPr lang="en-US" sz="2800" b="1" i="0" kern="1200" spc="0" baseline="0">
                <a:solidFill>
                  <a:schemeClr val="accent1"/>
                </a:solidFill>
                <a:latin typeface="+mj-lt"/>
                <a:ea typeface="+mj-ea"/>
                <a:cs typeface="+mj-cs"/>
              </a:defRPr>
            </a:lvl1pPr>
          </a:lstStyle>
          <a:p>
            <a:pPr algn="ctr"/>
            <a:r>
              <a:rPr lang="en-US" sz="6000" dirty="0">
                <a:solidFill>
                  <a:schemeClr val="accent2"/>
                </a:solidFill>
                <a:latin typeface="Arial Nova Light" panose="020B0304020202020204" pitchFamily="34" charset="0"/>
              </a:rPr>
              <a:t>VS.</a:t>
            </a:r>
          </a:p>
        </p:txBody>
      </p:sp>
      <p:cxnSp>
        <p:nvCxnSpPr>
          <p:cNvPr id="47" name="Straight Connector 46">
            <a:extLst>
              <a:ext uri="{FF2B5EF4-FFF2-40B4-BE49-F238E27FC236}">
                <a16:creationId xmlns:a16="http://schemas.microsoft.com/office/drawing/2014/main" id="{645B6CA6-128E-B968-D1C1-9E9E46E9F5AB}"/>
              </a:ext>
            </a:extLst>
          </p:cNvPr>
          <p:cNvCxnSpPr/>
          <p:nvPr/>
        </p:nvCxnSpPr>
        <p:spPr>
          <a:xfrm>
            <a:off x="4398274" y="1296242"/>
            <a:ext cx="0" cy="4946068"/>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5" name="Picture 34" descr="A sliced bread on a white background&#10;&#10;Description automatically generated">
            <a:extLst>
              <a:ext uri="{FF2B5EF4-FFF2-40B4-BE49-F238E27FC236}">
                <a16:creationId xmlns:a16="http://schemas.microsoft.com/office/drawing/2014/main" id="{3A1683AF-A3C4-1BCD-58A3-60D5C46F5FE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2130" b="94630" l="8073" r="92552">
                        <a14:foregroundMark x1="17396" y1="92222" x2="17396" y2="92222"/>
                        <a14:foregroundMark x1="12344" y1="67963" x2="12344" y2="67963"/>
                        <a14:foregroundMark x1="43594" y1="79074" x2="43594" y2="79074"/>
                        <a14:foregroundMark x1="40885" y1="92500" x2="40885" y2="92500"/>
                        <a14:foregroundMark x1="26354" y1="94722" x2="26354" y2="94722"/>
                        <a14:foregroundMark x1="20052" y1="89907" x2="20052" y2="89907"/>
                        <a14:foregroundMark x1="12188" y1="85463" x2="12188" y2="85463"/>
                        <a14:foregroundMark x1="8073" y1="80093" x2="8073" y2="80093"/>
                        <a14:foregroundMark x1="63854" y1="12130" x2="63854" y2="12130"/>
                        <a14:foregroundMark x1="92552" y1="37315" x2="92552" y2="37315"/>
                      </a14:backgroundRemoval>
                    </a14:imgEffect>
                  </a14:imgLayer>
                </a14:imgProps>
              </a:ext>
            </a:extLst>
          </a:blip>
          <a:srcRect l="4100" t="5354" r="3577"/>
          <a:stretch/>
        </p:blipFill>
        <p:spPr>
          <a:xfrm>
            <a:off x="7233028" y="3801473"/>
            <a:ext cx="1375923" cy="793431"/>
          </a:xfrm>
          <a:prstGeom prst="rect">
            <a:avLst/>
          </a:prstGeom>
        </p:spPr>
      </p:pic>
    </p:spTree>
    <p:extLst>
      <p:ext uri="{BB962C8B-B14F-4D97-AF65-F5344CB8AC3E}">
        <p14:creationId xmlns:p14="http://schemas.microsoft.com/office/powerpoint/2010/main" val="33888277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bg1"/>
            </a:gs>
            <a:gs pos="0">
              <a:schemeClr val="accent3">
                <a:lumMod val="20000"/>
                <a:lumOff val="80000"/>
              </a:schemeClr>
            </a:gs>
            <a:gs pos="74000">
              <a:schemeClr val="bg1"/>
            </a:gs>
            <a:gs pos="83000">
              <a:srgbClr val="FFFFFF"/>
            </a:gs>
            <a:gs pos="100000">
              <a:srgbClr val="FFFFFF"/>
            </a:gs>
          </a:gsLst>
          <a:lin ang="8100000" scaled="1"/>
          <a:tileRect/>
        </a:gradFill>
        <a:effectLst/>
      </p:bgPr>
    </p:bg>
    <p:spTree>
      <p:nvGrpSpPr>
        <p:cNvPr id="1" name=""/>
        <p:cNvGrpSpPr/>
        <p:nvPr/>
      </p:nvGrpSpPr>
      <p:grpSpPr>
        <a:xfrm>
          <a:off x="0" y="0"/>
          <a:ext cx="0" cy="0"/>
          <a:chOff x="0" y="0"/>
          <a:chExt cx="0" cy="0"/>
        </a:xfrm>
      </p:grpSpPr>
      <p:pic>
        <p:nvPicPr>
          <p:cNvPr id="6" name="Picture 5" descr="A close-up of a nutrition label&#10;&#10;Description automatically generated">
            <a:extLst>
              <a:ext uri="{FF2B5EF4-FFF2-40B4-BE49-F238E27FC236}">
                <a16:creationId xmlns:a16="http://schemas.microsoft.com/office/drawing/2014/main" id="{8A0AD7AF-58B3-CF08-2A91-1D183A047C4F}"/>
              </a:ext>
            </a:extLst>
          </p:cNvPr>
          <p:cNvPicPr>
            <a:picLocks noChangeAspect="1"/>
          </p:cNvPicPr>
          <p:nvPr/>
        </p:nvPicPr>
        <p:blipFill rotWithShape="1">
          <a:blip r:embed="rId3"/>
          <a:srcRect l="3372" t="21116" r="4430" b="1"/>
          <a:stretch/>
        </p:blipFill>
        <p:spPr>
          <a:xfrm>
            <a:off x="374906" y="1465175"/>
            <a:ext cx="5209225" cy="4456942"/>
          </a:xfrm>
          <a:prstGeom prst="rect">
            <a:avLst/>
          </a:prstGeom>
          <a:solidFill>
            <a:srgbClr val="FFEBE1"/>
          </a:solidFill>
        </p:spPr>
      </p:pic>
      <p:sp>
        <p:nvSpPr>
          <p:cNvPr id="4" name="Title 3">
            <a:extLst>
              <a:ext uri="{FF2B5EF4-FFF2-40B4-BE49-F238E27FC236}">
                <a16:creationId xmlns:a16="http://schemas.microsoft.com/office/drawing/2014/main" id="{66AC2679-6D20-737C-7C28-763EDBE8D960}"/>
              </a:ext>
            </a:extLst>
          </p:cNvPr>
          <p:cNvSpPr>
            <a:spLocks noGrp="1"/>
          </p:cNvSpPr>
          <p:nvPr>
            <p:ph type="title"/>
          </p:nvPr>
        </p:nvSpPr>
        <p:spPr>
          <a:xfrm>
            <a:off x="941514" y="393192"/>
            <a:ext cx="7260971" cy="731520"/>
          </a:xfrm>
        </p:spPr>
        <p:txBody>
          <a:bodyPr anchor="b">
            <a:normAutofit/>
          </a:bodyPr>
          <a:lstStyle/>
          <a:p>
            <a:pPr algn="ctr"/>
            <a:r>
              <a:rPr lang="en-US" sz="4000" dirty="0">
                <a:solidFill>
                  <a:schemeClr val="accent2"/>
                </a:solidFill>
              </a:rPr>
              <a:t>Count EVERYTHING!</a:t>
            </a:r>
          </a:p>
        </p:txBody>
      </p:sp>
      <p:sp>
        <p:nvSpPr>
          <p:cNvPr id="5" name="Content Placeholder 4">
            <a:extLst>
              <a:ext uri="{FF2B5EF4-FFF2-40B4-BE49-F238E27FC236}">
                <a16:creationId xmlns:a16="http://schemas.microsoft.com/office/drawing/2014/main" id="{A6071A3D-FE35-5790-60E1-89CC9A6C591B}"/>
              </a:ext>
            </a:extLst>
          </p:cNvPr>
          <p:cNvSpPr>
            <a:spLocks noGrp="1"/>
          </p:cNvSpPr>
          <p:nvPr>
            <p:ph type="body" sz="quarter" idx="13"/>
          </p:nvPr>
        </p:nvSpPr>
        <p:spPr>
          <a:xfrm>
            <a:off x="5710233" y="1243584"/>
            <a:ext cx="3105890" cy="4877567"/>
          </a:xfrm>
        </p:spPr>
        <p:txBody>
          <a:bodyPr anchor="ctr">
            <a:normAutofit/>
          </a:bodyPr>
          <a:lstStyle/>
          <a:p>
            <a:pPr>
              <a:buFont typeface="Wingdings" panose="05000000000000000000" pitchFamily="2" charset="2"/>
              <a:buChar char="Ø"/>
            </a:pPr>
            <a:r>
              <a:rPr lang="en-US" sz="2000" dirty="0">
                <a:solidFill>
                  <a:schemeClr val="accent6"/>
                </a:solidFill>
              </a:rPr>
              <a:t>Fill up on healthy carbohydrate choices, not starches and grains.</a:t>
            </a:r>
          </a:p>
          <a:p>
            <a:pPr marL="0" indent="0">
              <a:buNone/>
            </a:pPr>
            <a:endParaRPr lang="en-US" sz="2000" dirty="0">
              <a:solidFill>
                <a:schemeClr val="accent6"/>
              </a:solidFill>
            </a:endParaRPr>
          </a:p>
          <a:p>
            <a:pPr>
              <a:buFont typeface="Wingdings" panose="05000000000000000000" pitchFamily="2" charset="2"/>
              <a:buChar char="Ø"/>
            </a:pPr>
            <a:r>
              <a:rPr lang="en-US" sz="2000" dirty="0">
                <a:solidFill>
                  <a:schemeClr val="accent6"/>
                </a:solidFill>
              </a:rPr>
              <a:t>Look at the </a:t>
            </a:r>
            <a:r>
              <a:rPr lang="en-US" sz="2000" b="1" dirty="0">
                <a:solidFill>
                  <a:schemeClr val="accent6">
                    <a:lumMod val="75000"/>
                  </a:schemeClr>
                </a:solidFill>
              </a:rPr>
              <a:t>“Total Carbohydrates” </a:t>
            </a:r>
            <a:r>
              <a:rPr lang="en-US" sz="2000" dirty="0">
                <a:solidFill>
                  <a:schemeClr val="accent6"/>
                </a:solidFill>
              </a:rPr>
              <a:t>area on nutrition labels, then decide how many </a:t>
            </a:r>
            <a:r>
              <a:rPr lang="en-US" sz="2000" b="1" dirty="0">
                <a:solidFill>
                  <a:schemeClr val="accent6">
                    <a:lumMod val="75000"/>
                  </a:schemeClr>
                </a:solidFill>
              </a:rPr>
              <a:t>servings</a:t>
            </a:r>
            <a:r>
              <a:rPr lang="en-US" sz="2000" dirty="0">
                <a:solidFill>
                  <a:schemeClr val="accent6"/>
                </a:solidFill>
              </a:rPr>
              <a:t> you will eat.</a:t>
            </a:r>
          </a:p>
          <a:p>
            <a:pPr marL="0" indent="0">
              <a:buNone/>
            </a:pPr>
            <a:endParaRPr lang="en-US" sz="2000" dirty="0">
              <a:solidFill>
                <a:schemeClr val="accent6"/>
              </a:solidFill>
            </a:endParaRPr>
          </a:p>
          <a:p>
            <a:pPr>
              <a:buFont typeface="Wingdings" panose="05000000000000000000" pitchFamily="2" charset="2"/>
              <a:buChar char="Ø"/>
            </a:pPr>
            <a:r>
              <a:rPr lang="en-US" sz="2000" dirty="0">
                <a:solidFill>
                  <a:schemeClr val="accent6"/>
                </a:solidFill>
              </a:rPr>
              <a:t>Multiply the servings by the number of carbohydrates on the label.</a:t>
            </a:r>
          </a:p>
        </p:txBody>
      </p:sp>
    </p:spTree>
    <p:extLst>
      <p:ext uri="{BB962C8B-B14F-4D97-AF65-F5344CB8AC3E}">
        <p14:creationId xmlns:p14="http://schemas.microsoft.com/office/powerpoint/2010/main" val="32824943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0">
              <a:schemeClr val="accent6">
                <a:lumMod val="20000"/>
                <a:lumOff val="80000"/>
              </a:schemeClr>
            </a:gs>
            <a:gs pos="74000">
              <a:schemeClr val="bg1"/>
            </a:gs>
            <a:gs pos="83000">
              <a:srgbClr val="FFFFFF"/>
            </a:gs>
            <a:gs pos="100000">
              <a:srgbClr val="FFFFFF"/>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C2679-6D20-737C-7C28-763EDBE8D960}"/>
              </a:ext>
            </a:extLst>
          </p:cNvPr>
          <p:cNvSpPr>
            <a:spLocks noGrp="1"/>
          </p:cNvSpPr>
          <p:nvPr>
            <p:ph type="title"/>
          </p:nvPr>
        </p:nvSpPr>
        <p:spPr>
          <a:xfrm>
            <a:off x="1060706" y="347629"/>
            <a:ext cx="7260971" cy="731520"/>
          </a:xfrm>
        </p:spPr>
        <p:txBody>
          <a:bodyPr anchor="b">
            <a:normAutofit/>
          </a:bodyPr>
          <a:lstStyle/>
          <a:p>
            <a:pPr algn="ctr"/>
            <a:r>
              <a:rPr lang="en-US" sz="4000" dirty="0">
                <a:solidFill>
                  <a:srgbClr val="002677"/>
                </a:solidFill>
              </a:rPr>
              <a:t>Carb Counting</a:t>
            </a:r>
          </a:p>
        </p:txBody>
      </p:sp>
      <p:sp>
        <p:nvSpPr>
          <p:cNvPr id="5" name="Content Placeholder 4">
            <a:extLst>
              <a:ext uri="{FF2B5EF4-FFF2-40B4-BE49-F238E27FC236}">
                <a16:creationId xmlns:a16="http://schemas.microsoft.com/office/drawing/2014/main" id="{A6071A3D-FE35-5790-60E1-89CC9A6C591B}"/>
              </a:ext>
            </a:extLst>
          </p:cNvPr>
          <p:cNvSpPr>
            <a:spLocks noGrp="1"/>
          </p:cNvSpPr>
          <p:nvPr>
            <p:ph type="body" sz="quarter" idx="13"/>
          </p:nvPr>
        </p:nvSpPr>
        <p:spPr>
          <a:xfrm>
            <a:off x="737619" y="5019815"/>
            <a:ext cx="3418519" cy="804756"/>
          </a:xfrm>
        </p:spPr>
        <p:txBody>
          <a:bodyPr anchor="ctr">
            <a:normAutofit/>
          </a:bodyPr>
          <a:lstStyle/>
          <a:p>
            <a:pPr marL="0" indent="0">
              <a:buNone/>
            </a:pPr>
            <a:r>
              <a:rPr lang="en-US" sz="2000" dirty="0">
                <a:solidFill>
                  <a:srgbClr val="002677"/>
                </a:solidFill>
              </a:rPr>
              <a:t>Women should eat </a:t>
            </a:r>
            <a:r>
              <a:rPr lang="en-US" sz="2000" b="1" dirty="0">
                <a:solidFill>
                  <a:srgbClr val="002677"/>
                </a:solidFill>
              </a:rPr>
              <a:t>30 – 45 </a:t>
            </a:r>
            <a:r>
              <a:rPr lang="en-US" sz="2000" dirty="0">
                <a:solidFill>
                  <a:srgbClr val="002677"/>
                </a:solidFill>
              </a:rPr>
              <a:t>grams per meal</a:t>
            </a:r>
          </a:p>
        </p:txBody>
      </p:sp>
      <p:pic>
        <p:nvPicPr>
          <p:cNvPr id="7" name="Picture 6" descr="A person reading a book in a store">
            <a:extLst>
              <a:ext uri="{FF2B5EF4-FFF2-40B4-BE49-F238E27FC236}">
                <a16:creationId xmlns:a16="http://schemas.microsoft.com/office/drawing/2014/main" id="{0A29B985-DAA7-EE00-038D-3E2A1E2E41CE}"/>
              </a:ext>
            </a:extLst>
          </p:cNvPr>
          <p:cNvPicPr>
            <a:picLocks noChangeAspect="1"/>
          </p:cNvPicPr>
          <p:nvPr/>
        </p:nvPicPr>
        <p:blipFill rotWithShape="1">
          <a:blip r:embed="rId3"/>
          <a:srcRect l="6819" t="30133" r="6021" b="5066"/>
          <a:stretch/>
        </p:blipFill>
        <p:spPr>
          <a:xfrm>
            <a:off x="5074919" y="1204030"/>
            <a:ext cx="3418519" cy="3810551"/>
          </a:xfrm>
          <a:prstGeom prst="rect">
            <a:avLst/>
          </a:prstGeom>
        </p:spPr>
      </p:pic>
      <p:pic>
        <p:nvPicPr>
          <p:cNvPr id="9" name="Picture 8" descr="A person looking at a product in a store&#10;&#10;Description automatically generated">
            <a:extLst>
              <a:ext uri="{FF2B5EF4-FFF2-40B4-BE49-F238E27FC236}">
                <a16:creationId xmlns:a16="http://schemas.microsoft.com/office/drawing/2014/main" id="{2A5E5B8C-CD9E-4C76-A33A-272697FEE0F5}"/>
              </a:ext>
            </a:extLst>
          </p:cNvPr>
          <p:cNvPicPr>
            <a:picLocks noChangeAspect="1"/>
          </p:cNvPicPr>
          <p:nvPr/>
        </p:nvPicPr>
        <p:blipFill>
          <a:blip r:embed="rId4"/>
          <a:stretch>
            <a:fillRect/>
          </a:stretch>
        </p:blipFill>
        <p:spPr>
          <a:xfrm>
            <a:off x="567818" y="1204030"/>
            <a:ext cx="3802761" cy="3802761"/>
          </a:xfrm>
          <a:prstGeom prst="rect">
            <a:avLst/>
          </a:prstGeom>
        </p:spPr>
      </p:pic>
      <p:sp>
        <p:nvSpPr>
          <p:cNvPr id="10" name="Content Placeholder 4">
            <a:extLst>
              <a:ext uri="{FF2B5EF4-FFF2-40B4-BE49-F238E27FC236}">
                <a16:creationId xmlns:a16="http://schemas.microsoft.com/office/drawing/2014/main" id="{24DB3AEE-41DF-F4A5-F771-B7A8391BC01B}"/>
              </a:ext>
            </a:extLst>
          </p:cNvPr>
          <p:cNvSpPr txBox="1">
            <a:spLocks/>
          </p:cNvSpPr>
          <p:nvPr/>
        </p:nvSpPr>
        <p:spPr>
          <a:xfrm>
            <a:off x="5294376" y="5019815"/>
            <a:ext cx="3121151" cy="804756"/>
          </a:xfrm>
          <a:prstGeom prst="rect">
            <a:avLst/>
          </a:prstGeom>
        </p:spPr>
        <p:txBody>
          <a:bodyPr vert="horz" lIns="91440" tIns="45720" rIns="91440" bIns="45720" rtlCol="0" anchor="ctr">
            <a:norm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2000" dirty="0">
                <a:solidFill>
                  <a:srgbClr val="002677"/>
                </a:solidFill>
              </a:rPr>
              <a:t>Men should eat </a:t>
            </a:r>
            <a:r>
              <a:rPr lang="en-US" sz="2000" b="1" dirty="0">
                <a:solidFill>
                  <a:srgbClr val="002677"/>
                </a:solidFill>
              </a:rPr>
              <a:t>50 – 60 </a:t>
            </a:r>
            <a:r>
              <a:rPr lang="en-US" sz="2000" dirty="0">
                <a:solidFill>
                  <a:srgbClr val="002677"/>
                </a:solidFill>
              </a:rPr>
              <a:t>grams per meal</a:t>
            </a:r>
          </a:p>
        </p:txBody>
      </p:sp>
      <p:sp>
        <p:nvSpPr>
          <p:cNvPr id="11" name="Content Placeholder 4">
            <a:extLst>
              <a:ext uri="{FF2B5EF4-FFF2-40B4-BE49-F238E27FC236}">
                <a16:creationId xmlns:a16="http://schemas.microsoft.com/office/drawing/2014/main" id="{7F575C4A-30E4-FED1-CB60-12631E305948}"/>
              </a:ext>
            </a:extLst>
          </p:cNvPr>
          <p:cNvSpPr txBox="1">
            <a:spLocks/>
          </p:cNvSpPr>
          <p:nvPr/>
        </p:nvSpPr>
        <p:spPr>
          <a:xfrm>
            <a:off x="1495044" y="5810006"/>
            <a:ext cx="6715947" cy="448056"/>
          </a:xfrm>
          <a:prstGeom prst="rect">
            <a:avLst/>
          </a:prstGeom>
        </p:spPr>
        <p:txBody>
          <a:bodyPr vert="horz" lIns="91440" tIns="45720" rIns="91440" bIns="45720" rtlCol="0" anchor="ctr">
            <a:norm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None/>
            </a:pPr>
            <a:r>
              <a:rPr lang="en-US" sz="2000" b="1" dirty="0">
                <a:solidFill>
                  <a:schemeClr val="accent6"/>
                </a:solidFill>
              </a:rPr>
              <a:t>Snacks should be no more than 15 grams of carbs </a:t>
            </a:r>
          </a:p>
        </p:txBody>
      </p:sp>
    </p:spTree>
    <p:extLst>
      <p:ext uri="{BB962C8B-B14F-4D97-AF65-F5344CB8AC3E}">
        <p14:creationId xmlns:p14="http://schemas.microsoft.com/office/powerpoint/2010/main" val="19186570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40D7F-D7B4-5FB1-7C39-85BB95E5288E}"/>
              </a:ext>
            </a:extLst>
          </p:cNvPr>
          <p:cNvSpPr>
            <a:spLocks noGrp="1"/>
          </p:cNvSpPr>
          <p:nvPr>
            <p:ph type="title"/>
          </p:nvPr>
        </p:nvSpPr>
        <p:spPr>
          <a:xfrm>
            <a:off x="480060" y="325369"/>
            <a:ext cx="3276451" cy="1956841"/>
          </a:xfrm>
        </p:spPr>
        <p:txBody>
          <a:bodyPr vert="horz" lIns="91440" tIns="45720" rIns="91440" bIns="45720" rtlCol="0" anchor="ctr">
            <a:normAutofit/>
          </a:bodyPr>
          <a:lstStyle/>
          <a:p>
            <a:pPr defTabSz="914400">
              <a:lnSpc>
                <a:spcPct val="90000"/>
              </a:lnSpc>
            </a:pPr>
            <a:r>
              <a:rPr lang="en-US" sz="4700" dirty="0">
                <a:solidFill>
                  <a:schemeClr val="tx1"/>
                </a:solidFill>
              </a:rPr>
              <a:t>Protein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28604D-4699-86B9-4DA4-D8EFB35F8995}"/>
              </a:ext>
            </a:extLst>
          </p:cNvPr>
          <p:cNvSpPr>
            <a:spLocks noGrp="1"/>
          </p:cNvSpPr>
          <p:nvPr>
            <p:ph type="body" sz="quarter" idx="13"/>
          </p:nvPr>
        </p:nvSpPr>
        <p:spPr>
          <a:xfrm>
            <a:off x="366427" y="2872899"/>
            <a:ext cx="3503716" cy="3320668"/>
          </a:xfrm>
        </p:spPr>
        <p:txBody>
          <a:bodyPr vert="horz" lIns="91440" tIns="45720" rIns="91440" bIns="45720" rtlCol="0">
            <a:noAutofit/>
          </a:bodyPr>
          <a:lstStyle/>
          <a:p>
            <a:pPr defTabSz="914400">
              <a:buFont typeface="Wingdings" panose="05000000000000000000" pitchFamily="2" charset="2"/>
              <a:buChar char="Ø"/>
            </a:pPr>
            <a:r>
              <a:rPr lang="en-US" sz="1800" dirty="0">
                <a:solidFill>
                  <a:schemeClr val="tx1"/>
                </a:solidFill>
                <a:cs typeface="+mn-cs"/>
              </a:rPr>
              <a:t>Always eat protein with every meal and snack.</a:t>
            </a:r>
          </a:p>
          <a:p>
            <a:pPr defTabSz="914400">
              <a:buFont typeface="Wingdings" panose="05000000000000000000" pitchFamily="2" charset="2"/>
              <a:buChar char="Ø"/>
            </a:pPr>
            <a:r>
              <a:rPr lang="en-US" sz="1800" dirty="0">
                <a:solidFill>
                  <a:schemeClr val="tx1"/>
                </a:solidFill>
                <a:cs typeface="+mn-cs"/>
              </a:rPr>
              <a:t>Protein slows the absorption of carbohydrates into your system.</a:t>
            </a:r>
          </a:p>
          <a:p>
            <a:pPr defTabSz="914400">
              <a:buFont typeface="Wingdings" panose="05000000000000000000" pitchFamily="2" charset="2"/>
              <a:buChar char="Ø"/>
            </a:pPr>
            <a:r>
              <a:rPr lang="en-US" sz="1800" dirty="0">
                <a:solidFill>
                  <a:schemeClr val="tx1"/>
                </a:solidFill>
                <a:cs typeface="+mn-cs"/>
              </a:rPr>
              <a:t>Cook your protein any way you want as long as it isn’t fried.</a:t>
            </a:r>
          </a:p>
          <a:p>
            <a:pPr defTabSz="914400">
              <a:buFont typeface="Wingdings" panose="05000000000000000000" pitchFamily="2" charset="2"/>
              <a:buChar char="Ø"/>
            </a:pPr>
            <a:r>
              <a:rPr lang="en-US" sz="1800" dirty="0">
                <a:solidFill>
                  <a:schemeClr val="tx1"/>
                </a:solidFill>
                <a:cs typeface="+mn-cs"/>
              </a:rPr>
              <a:t>Have at least 3 oz (size of a deck of cards) on your plate.</a:t>
            </a:r>
          </a:p>
          <a:p>
            <a:pPr defTabSz="914400">
              <a:buFont typeface="Wingdings" panose="05000000000000000000" pitchFamily="2" charset="2"/>
              <a:buChar char="Ø"/>
            </a:pPr>
            <a:r>
              <a:rPr lang="en-US" sz="1800" dirty="0">
                <a:solidFill>
                  <a:schemeClr val="tx1"/>
                </a:solidFill>
                <a:cs typeface="+mn-cs"/>
              </a:rPr>
              <a:t>Servings should be around 20 grams of protein per meal.</a:t>
            </a:r>
          </a:p>
        </p:txBody>
      </p:sp>
      <p:pic>
        <p:nvPicPr>
          <p:cNvPr id="7" name="Picture 6" descr="A group of food on a table">
            <a:extLst>
              <a:ext uri="{FF2B5EF4-FFF2-40B4-BE49-F238E27FC236}">
                <a16:creationId xmlns:a16="http://schemas.microsoft.com/office/drawing/2014/main" id="{21566836-3F50-AFAF-80F2-2BBD43B74D0B}"/>
              </a:ext>
            </a:extLst>
          </p:cNvPr>
          <p:cNvPicPr>
            <a:picLocks noChangeAspect="1"/>
          </p:cNvPicPr>
          <p:nvPr/>
        </p:nvPicPr>
        <p:blipFill rotWithShape="1">
          <a:blip r:embed="rId3"/>
          <a:srcRect l="25384" r="24401"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58201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0">
              <a:srgbClr val="FAE19D"/>
            </a:gs>
            <a:gs pos="74000">
              <a:schemeClr val="bg1"/>
            </a:gs>
            <a:gs pos="83000">
              <a:srgbClr val="FFFFFF"/>
            </a:gs>
            <a:gs pos="100000">
              <a:srgbClr val="FFFFFF"/>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457E7-D0F7-0D24-6C97-1F4EF9B7CA12}"/>
              </a:ext>
            </a:extLst>
          </p:cNvPr>
          <p:cNvSpPr>
            <a:spLocks noGrp="1"/>
          </p:cNvSpPr>
          <p:nvPr>
            <p:ph type="title"/>
          </p:nvPr>
        </p:nvSpPr>
        <p:spPr>
          <a:xfrm>
            <a:off x="374914" y="415012"/>
            <a:ext cx="3193109" cy="1008145"/>
          </a:xfrm>
        </p:spPr>
        <p:txBody>
          <a:bodyPr/>
          <a:lstStyle/>
          <a:p>
            <a:pPr algn="ctr"/>
            <a:r>
              <a:rPr lang="en-US" sz="3200" dirty="0"/>
              <a:t>Healthy </a:t>
            </a:r>
            <a:br>
              <a:rPr lang="en-US" sz="3200" dirty="0"/>
            </a:br>
            <a:r>
              <a:rPr lang="en-US" sz="3200" dirty="0"/>
              <a:t>     Proteins												</a:t>
            </a:r>
          </a:p>
        </p:txBody>
      </p:sp>
      <p:sp>
        <p:nvSpPr>
          <p:cNvPr id="3" name="Slide Number Placeholder 2">
            <a:extLst>
              <a:ext uri="{FF2B5EF4-FFF2-40B4-BE49-F238E27FC236}">
                <a16:creationId xmlns:a16="http://schemas.microsoft.com/office/drawing/2014/main" id="{7C531138-3B62-FFBC-161D-6204F1B5A18D}"/>
              </a:ext>
            </a:extLst>
          </p:cNvPr>
          <p:cNvSpPr>
            <a:spLocks noGrp="1"/>
          </p:cNvSpPr>
          <p:nvPr>
            <p:ph type="sldNum" sz="quarter" idx="12"/>
          </p:nvPr>
        </p:nvSpPr>
        <p:spPr/>
        <p:txBody>
          <a:bodyPr/>
          <a:lstStyle/>
          <a:p>
            <a:fld id="{90F9BDA0-AF0E-4BA8-B742-3B9C92A3E6FE}" type="slidenum">
              <a:rPr lang="en-US" smtClean="0"/>
              <a:t>15</a:t>
            </a:fld>
            <a:endParaRPr lang="en-US"/>
          </a:p>
        </p:txBody>
      </p:sp>
      <p:sp>
        <p:nvSpPr>
          <p:cNvPr id="7" name="Text Placeholder 6">
            <a:extLst>
              <a:ext uri="{FF2B5EF4-FFF2-40B4-BE49-F238E27FC236}">
                <a16:creationId xmlns:a16="http://schemas.microsoft.com/office/drawing/2014/main" id="{7871BEBE-4C62-7CC9-9E95-D9D079B89544}"/>
              </a:ext>
            </a:extLst>
          </p:cNvPr>
          <p:cNvSpPr>
            <a:spLocks noGrp="1"/>
          </p:cNvSpPr>
          <p:nvPr>
            <p:ph type="body" sz="quarter" idx="14"/>
          </p:nvPr>
        </p:nvSpPr>
        <p:spPr>
          <a:xfrm>
            <a:off x="374914" y="1558736"/>
            <a:ext cx="4023360" cy="4527549"/>
          </a:xfrm>
        </p:spPr>
        <p:txBody>
          <a:bodyPr/>
          <a:lstStyle/>
          <a:p>
            <a:pPr indent="-228600" defTabSz="914400"/>
            <a:r>
              <a:rPr lang="en-US" sz="2000" dirty="0">
                <a:solidFill>
                  <a:schemeClr val="tx1"/>
                </a:solidFill>
                <a:cs typeface="+mn-cs"/>
              </a:rPr>
              <a:t>Healthy proteins are chicken, turkey, and fish.</a:t>
            </a:r>
          </a:p>
          <a:p>
            <a:endParaRPr lang="en-US" dirty="0"/>
          </a:p>
        </p:txBody>
      </p:sp>
      <p:sp>
        <p:nvSpPr>
          <p:cNvPr id="8" name="Text Placeholder 3">
            <a:extLst>
              <a:ext uri="{FF2B5EF4-FFF2-40B4-BE49-F238E27FC236}">
                <a16:creationId xmlns:a16="http://schemas.microsoft.com/office/drawing/2014/main" id="{415DA705-234C-00C7-9708-813DDC8319A3}"/>
              </a:ext>
            </a:extLst>
          </p:cNvPr>
          <p:cNvSpPr>
            <a:spLocks noGrp="1"/>
          </p:cNvSpPr>
          <p:nvPr>
            <p:ph type="body" sz="quarter" idx="13"/>
          </p:nvPr>
        </p:nvSpPr>
        <p:spPr>
          <a:xfrm>
            <a:off x="4792624" y="1558736"/>
            <a:ext cx="4024313" cy="4527550"/>
          </a:xfrm>
        </p:spPr>
        <p:txBody>
          <a:bodyPr/>
          <a:lstStyle/>
          <a:p>
            <a:pPr indent="-228600" defTabSz="914400"/>
            <a:r>
              <a:rPr lang="en-US" sz="2000" dirty="0">
                <a:solidFill>
                  <a:schemeClr val="tx1"/>
                </a:solidFill>
                <a:cs typeface="+mn-cs"/>
              </a:rPr>
              <a:t>Avoid red meat and pork due to fat and salt.</a:t>
            </a:r>
          </a:p>
        </p:txBody>
      </p:sp>
      <p:sp>
        <p:nvSpPr>
          <p:cNvPr id="44" name="Title 4">
            <a:extLst>
              <a:ext uri="{FF2B5EF4-FFF2-40B4-BE49-F238E27FC236}">
                <a16:creationId xmlns:a16="http://schemas.microsoft.com/office/drawing/2014/main" id="{98B45F83-EAB6-991E-7165-176A7EA69B9A}"/>
              </a:ext>
            </a:extLst>
          </p:cNvPr>
          <p:cNvSpPr txBox="1">
            <a:spLocks/>
          </p:cNvSpPr>
          <p:nvPr/>
        </p:nvSpPr>
        <p:spPr>
          <a:xfrm>
            <a:off x="5349240" y="415012"/>
            <a:ext cx="2887219" cy="1008145"/>
          </a:xfrm>
          <a:prstGeom prst="rect">
            <a:avLst/>
          </a:prstGeom>
        </p:spPr>
        <p:txBody>
          <a:bodyPr vert="horz" lIns="91440" tIns="45720" rIns="91440" bIns="45720" rtlCol="0" anchor="t" anchorCtr="0">
            <a:noAutofit/>
          </a:bodyPr>
          <a:lstStyle>
            <a:lvl1pPr algn="l" defTabSz="685750" rtl="0" eaLnBrk="1" latinLnBrk="0" hangingPunct="1">
              <a:lnSpc>
                <a:spcPct val="100000"/>
              </a:lnSpc>
              <a:spcBef>
                <a:spcPct val="0"/>
              </a:spcBef>
              <a:buNone/>
              <a:defRPr lang="en-US" sz="2800" b="1" i="0" kern="1200" spc="0" baseline="0">
                <a:solidFill>
                  <a:schemeClr val="accent1"/>
                </a:solidFill>
                <a:latin typeface="+mj-lt"/>
                <a:ea typeface="+mj-ea"/>
                <a:cs typeface="+mj-cs"/>
              </a:defRPr>
            </a:lvl1pPr>
          </a:lstStyle>
          <a:p>
            <a:pPr algn="ctr"/>
            <a:r>
              <a:rPr lang="en-US" sz="3200" dirty="0"/>
              <a:t>Less Healthy </a:t>
            </a:r>
            <a:br>
              <a:rPr lang="en-US" sz="3200" dirty="0"/>
            </a:br>
            <a:r>
              <a:rPr lang="en-US" sz="3200" dirty="0"/>
              <a:t>  Proteins												</a:t>
            </a:r>
          </a:p>
        </p:txBody>
      </p:sp>
      <p:sp>
        <p:nvSpPr>
          <p:cNvPr id="45" name="Title 4">
            <a:extLst>
              <a:ext uri="{FF2B5EF4-FFF2-40B4-BE49-F238E27FC236}">
                <a16:creationId xmlns:a16="http://schemas.microsoft.com/office/drawing/2014/main" id="{DFDF0D15-6799-3677-B0AF-796B45D9CC51}"/>
              </a:ext>
            </a:extLst>
          </p:cNvPr>
          <p:cNvSpPr txBox="1">
            <a:spLocks/>
          </p:cNvSpPr>
          <p:nvPr/>
        </p:nvSpPr>
        <p:spPr>
          <a:xfrm>
            <a:off x="3527248" y="288097"/>
            <a:ext cx="1748901" cy="1008145"/>
          </a:xfrm>
          <a:prstGeom prst="rect">
            <a:avLst/>
          </a:prstGeom>
        </p:spPr>
        <p:txBody>
          <a:bodyPr vert="horz" lIns="91440" tIns="45720" rIns="91440" bIns="45720" rtlCol="0" anchor="t" anchorCtr="0">
            <a:noAutofit/>
          </a:bodyPr>
          <a:lstStyle>
            <a:lvl1pPr algn="l" defTabSz="685750" rtl="0" eaLnBrk="1" latinLnBrk="0" hangingPunct="1">
              <a:lnSpc>
                <a:spcPct val="100000"/>
              </a:lnSpc>
              <a:spcBef>
                <a:spcPct val="0"/>
              </a:spcBef>
              <a:buNone/>
              <a:defRPr lang="en-US" sz="2800" b="1" i="0" kern="1200" spc="0" baseline="0">
                <a:solidFill>
                  <a:schemeClr val="accent1"/>
                </a:solidFill>
                <a:latin typeface="+mj-lt"/>
                <a:ea typeface="+mj-ea"/>
                <a:cs typeface="+mj-cs"/>
              </a:defRPr>
            </a:lvl1pPr>
          </a:lstStyle>
          <a:p>
            <a:pPr algn="ctr"/>
            <a:r>
              <a:rPr lang="en-US" sz="6000" dirty="0">
                <a:solidFill>
                  <a:schemeClr val="accent2"/>
                </a:solidFill>
                <a:latin typeface="Arial Nova Light" panose="020B0304020202020204" pitchFamily="34" charset="0"/>
              </a:rPr>
              <a:t>VS.</a:t>
            </a:r>
          </a:p>
        </p:txBody>
      </p:sp>
      <p:cxnSp>
        <p:nvCxnSpPr>
          <p:cNvPr id="47" name="Straight Connector 46">
            <a:extLst>
              <a:ext uri="{FF2B5EF4-FFF2-40B4-BE49-F238E27FC236}">
                <a16:creationId xmlns:a16="http://schemas.microsoft.com/office/drawing/2014/main" id="{645B6CA6-128E-B968-D1C1-9E9E46E9F5AB}"/>
              </a:ext>
            </a:extLst>
          </p:cNvPr>
          <p:cNvCxnSpPr/>
          <p:nvPr/>
        </p:nvCxnSpPr>
        <p:spPr>
          <a:xfrm>
            <a:off x="4398274" y="1296242"/>
            <a:ext cx="0" cy="4946068"/>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lose-up of raw meat&#10;&#10;Description automatically generated">
            <a:extLst>
              <a:ext uri="{FF2B5EF4-FFF2-40B4-BE49-F238E27FC236}">
                <a16:creationId xmlns:a16="http://schemas.microsoft.com/office/drawing/2014/main" id="{7CCDB9B1-70F9-EECF-F777-B5DD7578E0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098" y1="65271" x2="45098" y2="65271"/>
                      </a14:backgroundRemoval>
                    </a14:imgEffect>
                  </a14:imgLayer>
                </a14:imgProps>
              </a:ext>
            </a:extLst>
          </a:blip>
          <a:stretch>
            <a:fillRect/>
          </a:stretch>
        </p:blipFill>
        <p:spPr>
          <a:xfrm>
            <a:off x="6246996" y="2393875"/>
            <a:ext cx="2984739" cy="1980072"/>
          </a:xfrm>
          <a:prstGeom prst="rect">
            <a:avLst/>
          </a:prstGeom>
        </p:spPr>
      </p:pic>
      <p:pic>
        <p:nvPicPr>
          <p:cNvPr id="9" name="Picture 8" descr="A piece of bacon on a white background&#10;&#10;Description automatically generated">
            <a:extLst>
              <a:ext uri="{FF2B5EF4-FFF2-40B4-BE49-F238E27FC236}">
                <a16:creationId xmlns:a16="http://schemas.microsoft.com/office/drawing/2014/main" id="{656A9F40-C460-6FEB-FE92-D671702C90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52" b="98148" l="2954" r="95992">
                        <a14:foregroundMark x1="20042" y1="7937" x2="20042" y2="7937"/>
                        <a14:foregroundMark x1="21097" y1="2116" x2="21097" y2="2116"/>
                        <a14:foregroundMark x1="9283" y1="15344" x2="9283" y2="15344"/>
                        <a14:foregroundMark x1="5274" y1="25926" x2="5274" y2="25926"/>
                        <a14:foregroundMark x1="2954" y1="35185" x2="2954" y2="35185"/>
                        <a14:foregroundMark x1="95992" y1="56085" x2="95992" y2="56085"/>
                        <a14:foregroundMark x1="77637" y1="92593" x2="77637" y2="92593"/>
                        <a14:foregroundMark x1="76371" y1="98148" x2="76371" y2="98148"/>
                      </a14:backgroundRemoval>
                    </a14:imgEffect>
                  </a14:imgLayer>
                </a14:imgProps>
              </a:ext>
            </a:extLst>
          </a:blip>
          <a:stretch>
            <a:fillRect/>
          </a:stretch>
        </p:blipFill>
        <p:spPr>
          <a:xfrm>
            <a:off x="6528143" y="4171918"/>
            <a:ext cx="2080808" cy="1659378"/>
          </a:xfrm>
          <a:prstGeom prst="rect">
            <a:avLst/>
          </a:prstGeom>
        </p:spPr>
      </p:pic>
      <p:pic>
        <p:nvPicPr>
          <p:cNvPr id="15" name="Picture 14" descr="A group of raw meat&#10;&#10;Description automatically generated">
            <a:extLst>
              <a:ext uri="{FF2B5EF4-FFF2-40B4-BE49-F238E27FC236}">
                <a16:creationId xmlns:a16="http://schemas.microsoft.com/office/drawing/2014/main" id="{EDDCB00D-B05C-8410-1423-DC825816240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17" b="91136" l="9717" r="91064">
                        <a14:foregroundMark x1="9717" y1="40293" x2="9717" y2="40293"/>
                        <a14:foregroundMark x1="91113" y1="48425" x2="91113" y2="48425"/>
                        <a14:foregroundMark x1="54053" y1="91136" x2="54053" y2="91136"/>
                      </a14:backgroundRemoval>
                    </a14:imgEffect>
                  </a14:imgLayer>
                </a14:imgProps>
              </a:ext>
            </a:extLst>
          </a:blip>
          <a:stretch>
            <a:fillRect/>
          </a:stretch>
        </p:blipFill>
        <p:spPr>
          <a:xfrm>
            <a:off x="4488683" y="3267179"/>
            <a:ext cx="2062255" cy="1374501"/>
          </a:xfrm>
          <a:prstGeom prst="rect">
            <a:avLst/>
          </a:prstGeom>
        </p:spPr>
      </p:pic>
      <p:pic>
        <p:nvPicPr>
          <p:cNvPr id="19" name="Picture 18" descr="A group of slices of salmon">
            <a:extLst>
              <a:ext uri="{FF2B5EF4-FFF2-40B4-BE49-F238E27FC236}">
                <a16:creationId xmlns:a16="http://schemas.microsoft.com/office/drawing/2014/main" id="{26D1A601-327A-4B38-9477-B888D0CE370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54641" y1="68889" x2="54641" y2="68889"/>
                        <a14:backgroundMark x1="55485" y1="65079" x2="55485" y2="65079"/>
                        <a14:backgroundMark x1="33333" y1="63492" x2="33333" y2="63492"/>
                      </a14:backgroundRemoval>
                    </a14:imgEffect>
                  </a14:imgLayer>
                </a14:imgProps>
              </a:ext>
            </a:extLst>
          </a:blip>
          <a:stretch>
            <a:fillRect/>
          </a:stretch>
        </p:blipFill>
        <p:spPr>
          <a:xfrm>
            <a:off x="1660736" y="2660904"/>
            <a:ext cx="3000707" cy="1994141"/>
          </a:xfrm>
          <a:prstGeom prst="rect">
            <a:avLst/>
          </a:prstGeom>
        </p:spPr>
      </p:pic>
      <p:pic>
        <p:nvPicPr>
          <p:cNvPr id="21" name="Picture 20" descr="A plate of sliced ham&#10;&#10;Description automatically generated">
            <a:extLst>
              <a:ext uri="{FF2B5EF4-FFF2-40B4-BE49-F238E27FC236}">
                <a16:creationId xmlns:a16="http://schemas.microsoft.com/office/drawing/2014/main" id="{A41B253B-FF13-5DC5-71D3-202E90F6A34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4200" r="94200">
                        <a14:foregroundMark x1="8400" y1="34800" x2="8400" y2="34800"/>
                        <a14:foregroundMark x1="4200" y1="42200" x2="4200" y2="42200"/>
                        <a14:foregroundMark x1="94200" y1="55800" x2="94200" y2="55800"/>
                      </a14:backgroundRemoval>
                    </a14:imgEffect>
                  </a14:imgLayer>
                </a14:imgProps>
              </a:ext>
            </a:extLst>
          </a:blip>
          <a:stretch>
            <a:fillRect/>
          </a:stretch>
        </p:blipFill>
        <p:spPr>
          <a:xfrm>
            <a:off x="730194" y="3974291"/>
            <a:ext cx="2223496" cy="2223496"/>
          </a:xfrm>
          <a:prstGeom prst="rect">
            <a:avLst/>
          </a:prstGeom>
        </p:spPr>
      </p:pic>
      <p:pic>
        <p:nvPicPr>
          <p:cNvPr id="24" name="Picture 23" descr="A plate of grilled chicken&#10;&#10;Description automatically generated">
            <a:extLst>
              <a:ext uri="{FF2B5EF4-FFF2-40B4-BE49-F238E27FC236}">
                <a16:creationId xmlns:a16="http://schemas.microsoft.com/office/drawing/2014/main" id="{15013D6E-0DB1-5444-551E-A1FA6E94C35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996" y="2203038"/>
            <a:ext cx="2103120" cy="2103120"/>
          </a:xfrm>
          <a:prstGeom prst="rect">
            <a:avLst/>
          </a:prstGeom>
        </p:spPr>
      </p:pic>
    </p:spTree>
    <p:extLst>
      <p:ext uri="{BB962C8B-B14F-4D97-AF65-F5344CB8AC3E}">
        <p14:creationId xmlns:p14="http://schemas.microsoft.com/office/powerpoint/2010/main" val="28063698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bg1"/>
            </a:gs>
            <a:gs pos="0">
              <a:schemeClr val="accent6">
                <a:lumMod val="20000"/>
                <a:lumOff val="80000"/>
              </a:schemeClr>
            </a:gs>
            <a:gs pos="74000">
              <a:schemeClr val="bg1"/>
            </a:gs>
            <a:gs pos="83000">
              <a:srgbClr val="FFFFFF"/>
            </a:gs>
            <a:gs pos="100000">
              <a:srgbClr val="FFFFFF"/>
            </a:gs>
          </a:gsLst>
          <a:lin ang="0" scaled="1"/>
          <a:tileRect/>
        </a:gradFill>
        <a:effectLst/>
      </p:bgPr>
    </p:bg>
    <p:spTree>
      <p:nvGrpSpPr>
        <p:cNvPr id="1" name=""/>
        <p:cNvGrpSpPr/>
        <p:nvPr/>
      </p:nvGrpSpPr>
      <p:grpSpPr>
        <a:xfrm>
          <a:off x="0" y="0"/>
          <a:ext cx="0" cy="0"/>
          <a:chOff x="0" y="0"/>
          <a:chExt cx="0" cy="0"/>
        </a:xfrm>
      </p:grpSpPr>
      <p:sp useBgFill="1">
        <p:nvSpPr>
          <p:cNvPr id="80" name="Rectangle 4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68C71D2-E2FF-8F8A-F2CD-FDD299D984B8}"/>
              </a:ext>
            </a:extLst>
          </p:cNvPr>
          <p:cNvSpPr>
            <a:spLocks noGrp="1"/>
          </p:cNvSpPr>
          <p:nvPr>
            <p:ph type="title"/>
          </p:nvPr>
        </p:nvSpPr>
        <p:spPr>
          <a:xfrm>
            <a:off x="473202" y="457200"/>
            <a:ext cx="8012430" cy="950976"/>
          </a:xfrm>
        </p:spPr>
        <p:txBody>
          <a:bodyPr vert="horz" lIns="91440" tIns="45720" rIns="91440" bIns="45720" rtlCol="0" anchor="ctr">
            <a:normAutofit/>
          </a:bodyPr>
          <a:lstStyle/>
          <a:p>
            <a:pPr algn="ctr" defTabSz="914400">
              <a:lnSpc>
                <a:spcPct val="90000"/>
              </a:lnSpc>
            </a:pPr>
            <a:r>
              <a:rPr lang="en-US" sz="4000" kern="1200" dirty="0">
                <a:solidFill>
                  <a:schemeClr val="tx1"/>
                </a:solidFill>
                <a:latin typeface="+mj-lt"/>
                <a:ea typeface="+mj-ea"/>
                <a:cs typeface="+mj-cs"/>
              </a:rPr>
              <a:t>Eat Consistently</a:t>
            </a:r>
          </a:p>
        </p:txBody>
      </p:sp>
      <p:sp>
        <p:nvSpPr>
          <p:cNvPr id="8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334FA762-1EF9-BD6D-11A1-BE399CBF167E}"/>
              </a:ext>
            </a:extLst>
          </p:cNvPr>
          <p:cNvSpPr>
            <a:spLocks noGrp="1"/>
          </p:cNvSpPr>
          <p:nvPr>
            <p:ph type="body" sz="quarter" idx="13"/>
          </p:nvPr>
        </p:nvSpPr>
        <p:spPr>
          <a:xfrm>
            <a:off x="473202" y="2596896"/>
            <a:ext cx="3614166" cy="3611880"/>
          </a:xfrm>
        </p:spPr>
        <p:txBody>
          <a:bodyPr vert="horz" lIns="91440" tIns="45720" rIns="91440" bIns="45720" rtlCol="0" anchor="t">
            <a:normAutofit/>
          </a:bodyPr>
          <a:lstStyle/>
          <a:p>
            <a:pPr indent="-228600" defTabSz="914400"/>
            <a:r>
              <a:rPr lang="en-US" sz="1900" b="1" dirty="0">
                <a:solidFill>
                  <a:schemeClr val="tx1"/>
                </a:solidFill>
                <a:cs typeface="+mn-cs"/>
              </a:rPr>
              <a:t>The goal is 3 meals (6 small meals) per day.</a:t>
            </a:r>
          </a:p>
          <a:p>
            <a:pPr marL="0" indent="-228600" defTabSz="914400"/>
            <a:endParaRPr lang="en-US" sz="1900" b="1" dirty="0">
              <a:solidFill>
                <a:schemeClr val="tx1"/>
              </a:solidFill>
              <a:cs typeface="+mn-cs"/>
            </a:endParaRPr>
          </a:p>
          <a:p>
            <a:pPr indent="-228600" defTabSz="914400"/>
            <a:r>
              <a:rPr lang="en-US" sz="1900" b="1" dirty="0">
                <a:solidFill>
                  <a:schemeClr val="tx1"/>
                </a:solidFill>
                <a:cs typeface="+mn-cs"/>
              </a:rPr>
              <a:t>Try to stay within the same time frames per meal every day.</a:t>
            </a:r>
          </a:p>
          <a:p>
            <a:pPr marL="0" indent="-228600" defTabSz="914400"/>
            <a:endParaRPr lang="en-US" sz="1900" b="1" dirty="0">
              <a:solidFill>
                <a:schemeClr val="tx1"/>
              </a:solidFill>
              <a:cs typeface="+mn-cs"/>
            </a:endParaRPr>
          </a:p>
          <a:p>
            <a:pPr indent="-228600" defTabSz="914400"/>
            <a:r>
              <a:rPr lang="en-US" sz="1900" b="1" dirty="0">
                <a:solidFill>
                  <a:schemeClr val="tx1"/>
                </a:solidFill>
                <a:cs typeface="+mn-cs"/>
              </a:rPr>
              <a:t>Meal prepping and planning is your best friend when it comes to staying on track.</a:t>
            </a:r>
          </a:p>
        </p:txBody>
      </p:sp>
      <p:pic>
        <p:nvPicPr>
          <p:cNvPr id="17" name="Picture 16" descr="A clock with a fork and spoon surrounded by fruits">
            <a:extLst>
              <a:ext uri="{FF2B5EF4-FFF2-40B4-BE49-F238E27FC236}">
                <a16:creationId xmlns:a16="http://schemas.microsoft.com/office/drawing/2014/main" id="{7B54DBAC-5234-DCB2-F18B-6E90B4C8D641}"/>
              </a:ext>
            </a:extLst>
          </p:cNvPr>
          <p:cNvPicPr>
            <a:picLocks noChangeAspect="1"/>
          </p:cNvPicPr>
          <p:nvPr/>
        </p:nvPicPr>
        <p:blipFill rotWithShape="1">
          <a:blip r:embed="rId3"/>
          <a:srcRect b="8267"/>
          <a:stretch/>
        </p:blipFill>
        <p:spPr>
          <a:xfrm>
            <a:off x="4569826" y="1730093"/>
            <a:ext cx="4574174" cy="4536244"/>
          </a:xfrm>
          <a:prstGeom prst="rect">
            <a:avLst/>
          </a:prstGeom>
        </p:spPr>
      </p:pic>
    </p:spTree>
    <p:extLst>
      <p:ext uri="{BB962C8B-B14F-4D97-AF65-F5344CB8AC3E}">
        <p14:creationId xmlns:p14="http://schemas.microsoft.com/office/powerpoint/2010/main" val="26090302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C0C0-AFCA-1FE3-FB4A-1CA9592E1A6B}"/>
              </a:ext>
            </a:extLst>
          </p:cNvPr>
          <p:cNvSpPr>
            <a:spLocks noGrp="1"/>
          </p:cNvSpPr>
          <p:nvPr>
            <p:ph type="title"/>
          </p:nvPr>
        </p:nvSpPr>
        <p:spPr>
          <a:xfrm>
            <a:off x="630940" y="356616"/>
            <a:ext cx="3191253" cy="731520"/>
          </a:xfrm>
        </p:spPr>
        <p:txBody>
          <a:bodyPr anchor="b">
            <a:normAutofit/>
          </a:bodyPr>
          <a:lstStyle/>
          <a:p>
            <a:pPr algn="ctr"/>
            <a:r>
              <a:rPr lang="en-US" sz="3000" dirty="0">
                <a:solidFill>
                  <a:srgbClr val="002677"/>
                </a:solidFill>
              </a:rPr>
              <a:t>Meal Portions</a:t>
            </a:r>
          </a:p>
        </p:txBody>
      </p:sp>
      <p:sp>
        <p:nvSpPr>
          <p:cNvPr id="3" name="Content Placeholder 2">
            <a:extLst>
              <a:ext uri="{FF2B5EF4-FFF2-40B4-BE49-F238E27FC236}">
                <a16:creationId xmlns:a16="http://schemas.microsoft.com/office/drawing/2014/main" id="{08654098-18C4-0833-6E75-D7E208741301}"/>
              </a:ext>
            </a:extLst>
          </p:cNvPr>
          <p:cNvSpPr>
            <a:spLocks noGrp="1"/>
          </p:cNvSpPr>
          <p:nvPr>
            <p:ph type="body" sz="quarter" idx="13"/>
          </p:nvPr>
        </p:nvSpPr>
        <p:spPr>
          <a:xfrm>
            <a:off x="466344" y="1252728"/>
            <a:ext cx="3593591" cy="1225380"/>
          </a:xfrm>
        </p:spPr>
        <p:txBody>
          <a:bodyPr anchor="ctr">
            <a:normAutofit fontScale="92500" lnSpcReduction="10000"/>
          </a:bodyPr>
          <a:lstStyle/>
          <a:p>
            <a:pPr marL="0" indent="0" algn="ctr">
              <a:buNone/>
            </a:pPr>
            <a:r>
              <a:rPr lang="en-US" sz="1800" dirty="0">
                <a:solidFill>
                  <a:schemeClr val="accent6"/>
                </a:solidFill>
              </a:rPr>
              <a:t>Most of your carbs for meals should come from healthy vegetables, a small amount can come from starches and grains to help get to your carb count.</a:t>
            </a:r>
          </a:p>
        </p:txBody>
      </p:sp>
      <p:pic>
        <p:nvPicPr>
          <p:cNvPr id="5" name="Picture 4" descr="A plate of food with different types of food">
            <a:extLst>
              <a:ext uri="{FF2B5EF4-FFF2-40B4-BE49-F238E27FC236}">
                <a16:creationId xmlns:a16="http://schemas.microsoft.com/office/drawing/2014/main" id="{333A0BEB-D07F-DA2B-27BA-443B416A7540}"/>
              </a:ext>
            </a:extLst>
          </p:cNvPr>
          <p:cNvPicPr>
            <a:picLocks noChangeAspect="1"/>
          </p:cNvPicPr>
          <p:nvPr/>
        </p:nvPicPr>
        <p:blipFill>
          <a:blip r:embed="rId3"/>
          <a:stretch>
            <a:fillRect/>
          </a:stretch>
        </p:blipFill>
        <p:spPr>
          <a:xfrm>
            <a:off x="410394" y="2384499"/>
            <a:ext cx="3705489" cy="3705489"/>
          </a:xfrm>
          <a:prstGeom prst="rect">
            <a:avLst/>
          </a:prstGeom>
        </p:spPr>
      </p:pic>
      <p:sp>
        <p:nvSpPr>
          <p:cNvPr id="8" name="Content Placeholder 2">
            <a:extLst>
              <a:ext uri="{FF2B5EF4-FFF2-40B4-BE49-F238E27FC236}">
                <a16:creationId xmlns:a16="http://schemas.microsoft.com/office/drawing/2014/main" id="{61E59218-50D2-7ACC-3785-6F4A52FC3F9F}"/>
              </a:ext>
            </a:extLst>
          </p:cNvPr>
          <p:cNvSpPr txBox="1">
            <a:spLocks/>
          </p:cNvSpPr>
          <p:nvPr/>
        </p:nvSpPr>
        <p:spPr>
          <a:xfrm>
            <a:off x="4681210" y="1213146"/>
            <a:ext cx="3996446" cy="1389972"/>
          </a:xfrm>
          <a:prstGeom prst="rect">
            <a:avLst/>
          </a:prstGeom>
        </p:spPr>
        <p:txBody>
          <a:bodyPr vert="horz" lIns="91440" tIns="45720" rIns="91440" bIns="45720" rtlCol="0" anchor="ctr">
            <a:normAutofit fontScale="92500"/>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a:buNone/>
            </a:pPr>
            <a:r>
              <a:rPr lang="en-US" sz="1800" dirty="0">
                <a:solidFill>
                  <a:schemeClr val="accent6"/>
                </a:solidFill>
              </a:rPr>
              <a:t>Fruit no more than twice per day, preferably once, and should be counted as a snack. Only get small fruits, the difference between a small and large apple is about 15 grams of carbs.</a:t>
            </a:r>
          </a:p>
        </p:txBody>
      </p:sp>
      <p:pic>
        <p:nvPicPr>
          <p:cNvPr id="10" name="Picture 9" descr="A basket full of different fruits">
            <a:extLst>
              <a:ext uri="{FF2B5EF4-FFF2-40B4-BE49-F238E27FC236}">
                <a16:creationId xmlns:a16="http://schemas.microsoft.com/office/drawing/2014/main" id="{FF85EC71-0320-1283-7F4B-FD59BF05886F}"/>
              </a:ext>
            </a:extLst>
          </p:cNvPr>
          <p:cNvPicPr>
            <a:picLocks noChangeAspect="1"/>
          </p:cNvPicPr>
          <p:nvPr/>
        </p:nvPicPr>
        <p:blipFill>
          <a:blip r:embed="rId4"/>
          <a:stretch>
            <a:fillRect/>
          </a:stretch>
        </p:blipFill>
        <p:spPr>
          <a:xfrm>
            <a:off x="4572000" y="2877965"/>
            <a:ext cx="4064507" cy="2949769"/>
          </a:xfrm>
          <a:prstGeom prst="rect">
            <a:avLst/>
          </a:prstGeom>
        </p:spPr>
      </p:pic>
      <p:cxnSp>
        <p:nvCxnSpPr>
          <p:cNvPr id="11" name="Straight Connector 10">
            <a:extLst>
              <a:ext uri="{FF2B5EF4-FFF2-40B4-BE49-F238E27FC236}">
                <a16:creationId xmlns:a16="http://schemas.microsoft.com/office/drawing/2014/main" id="{6ADD8E81-B5D7-86FF-3D5D-39F182E4CEDA}"/>
              </a:ext>
            </a:extLst>
          </p:cNvPr>
          <p:cNvCxnSpPr/>
          <p:nvPr/>
        </p:nvCxnSpPr>
        <p:spPr>
          <a:xfrm>
            <a:off x="4398274" y="1296242"/>
            <a:ext cx="0" cy="4946068"/>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B36375EB-5216-B9BF-12C5-8C9C48D5A4AC}"/>
              </a:ext>
            </a:extLst>
          </p:cNvPr>
          <p:cNvSpPr txBox="1">
            <a:spLocks/>
          </p:cNvSpPr>
          <p:nvPr/>
        </p:nvSpPr>
        <p:spPr>
          <a:xfrm>
            <a:off x="5284199" y="356616"/>
            <a:ext cx="3191253" cy="731520"/>
          </a:xfrm>
          <a:prstGeom prst="rect">
            <a:avLst/>
          </a:prstGeom>
        </p:spPr>
        <p:txBody>
          <a:bodyPr vert="horz" lIns="91440" tIns="45720" rIns="91440" bIns="45720" rtlCol="0" anchor="b" anchorCtr="0">
            <a:normAutofit/>
          </a:bodyPr>
          <a:lstStyle>
            <a:lvl1pPr algn="l" defTabSz="685750" rtl="0" eaLnBrk="1" latinLnBrk="0" hangingPunct="1">
              <a:lnSpc>
                <a:spcPct val="100000"/>
              </a:lnSpc>
              <a:spcBef>
                <a:spcPct val="0"/>
              </a:spcBef>
              <a:buNone/>
              <a:defRPr lang="en-US" sz="2800" b="1" i="0" kern="1200" spc="0" baseline="0">
                <a:solidFill>
                  <a:schemeClr val="accent1"/>
                </a:solidFill>
                <a:latin typeface="+mj-lt"/>
                <a:ea typeface="+mj-ea"/>
                <a:cs typeface="+mj-cs"/>
              </a:defRPr>
            </a:lvl1pPr>
          </a:lstStyle>
          <a:p>
            <a:pPr algn="ctr"/>
            <a:r>
              <a:rPr lang="en-US" sz="3000" dirty="0">
                <a:solidFill>
                  <a:srgbClr val="002677"/>
                </a:solidFill>
              </a:rPr>
              <a:t>Fruit Portions</a:t>
            </a:r>
          </a:p>
        </p:txBody>
      </p:sp>
    </p:spTree>
    <p:extLst>
      <p:ext uri="{BB962C8B-B14F-4D97-AF65-F5344CB8AC3E}">
        <p14:creationId xmlns:p14="http://schemas.microsoft.com/office/powerpoint/2010/main" val="25065909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AC0C0-AFCA-1FE3-FB4A-1CA9592E1A6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lnSpc>
                <a:spcPct val="90000"/>
              </a:lnSpc>
            </a:pPr>
            <a:r>
              <a:rPr lang="en-US" kern="1200">
                <a:solidFill>
                  <a:schemeClr val="bg1"/>
                </a:solidFill>
                <a:latin typeface="+mj-lt"/>
                <a:ea typeface="+mj-ea"/>
                <a:cs typeface="+mj-cs"/>
              </a:rPr>
              <a:t>If there is no way to measure, use your hand! </a:t>
            </a:r>
          </a:p>
        </p:txBody>
      </p:sp>
      <p:pic>
        <p:nvPicPr>
          <p:cNvPr id="5" name="Picture 4" descr="A hand with different sizes and symbols&#10;&#10;Description automatically generated with medium confidence">
            <a:extLst>
              <a:ext uri="{FF2B5EF4-FFF2-40B4-BE49-F238E27FC236}">
                <a16:creationId xmlns:a16="http://schemas.microsoft.com/office/drawing/2014/main" id="{95F47EB6-363C-407E-85D0-0F6810C34274}"/>
              </a:ext>
            </a:extLst>
          </p:cNvPr>
          <p:cNvPicPr>
            <a:picLocks noChangeAspect="1"/>
          </p:cNvPicPr>
          <p:nvPr/>
        </p:nvPicPr>
        <p:blipFill rotWithShape="1">
          <a:blip r:embed="rId3"/>
          <a:srcRect t="24533"/>
          <a:stretch/>
        </p:blipFill>
        <p:spPr>
          <a:xfrm>
            <a:off x="919558" y="1474007"/>
            <a:ext cx="7304884" cy="4823682"/>
          </a:xfrm>
          <a:prstGeom prst="rect">
            <a:avLst/>
          </a:prstGeom>
        </p:spPr>
      </p:pic>
    </p:spTree>
    <p:extLst>
      <p:ext uri="{BB962C8B-B14F-4D97-AF65-F5344CB8AC3E}">
        <p14:creationId xmlns:p14="http://schemas.microsoft.com/office/powerpoint/2010/main" val="403012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28">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63EBF94-6BB8-9BDB-ABC5-962ECC9BC4C3}"/>
              </a:ext>
            </a:extLst>
          </p:cNvPr>
          <p:cNvSpPr>
            <a:spLocks noGrp="1"/>
          </p:cNvSpPr>
          <p:nvPr>
            <p:ph type="title"/>
          </p:nvPr>
        </p:nvSpPr>
        <p:spPr>
          <a:xfrm>
            <a:off x="2828796" y="321734"/>
            <a:ext cx="2977644" cy="984165"/>
          </a:xfrm>
        </p:spPr>
        <p:txBody>
          <a:bodyPr vert="horz" lIns="91440" tIns="45720" rIns="91440" bIns="45720" rtlCol="0" anchor="ctr">
            <a:normAutofit/>
          </a:bodyPr>
          <a:lstStyle/>
          <a:p>
            <a:pPr defTabSz="914400">
              <a:lnSpc>
                <a:spcPct val="90000"/>
              </a:lnSpc>
            </a:pPr>
            <a:r>
              <a:rPr lang="en-US" sz="4400" kern="1200" dirty="0">
                <a:solidFill>
                  <a:schemeClr val="accent6"/>
                </a:solidFill>
                <a:latin typeface="+mj-lt"/>
                <a:ea typeface="+mj-ea"/>
                <a:cs typeface="+mj-cs"/>
              </a:rPr>
              <a:t>Snacks</a:t>
            </a:r>
          </a:p>
        </p:txBody>
      </p:sp>
      <p:sp>
        <p:nvSpPr>
          <p:cNvPr id="3" name="Content Placeholder 2">
            <a:extLst>
              <a:ext uri="{FF2B5EF4-FFF2-40B4-BE49-F238E27FC236}">
                <a16:creationId xmlns:a16="http://schemas.microsoft.com/office/drawing/2014/main" id="{1B1231FE-7336-7695-F2B1-4DF7861E5561}"/>
              </a:ext>
            </a:extLst>
          </p:cNvPr>
          <p:cNvSpPr>
            <a:spLocks noGrp="1"/>
          </p:cNvSpPr>
          <p:nvPr>
            <p:ph type="body" sz="quarter" idx="13"/>
          </p:nvPr>
        </p:nvSpPr>
        <p:spPr>
          <a:xfrm>
            <a:off x="482602" y="1563624"/>
            <a:ext cx="3989486" cy="4764024"/>
          </a:xfrm>
        </p:spPr>
        <p:txBody>
          <a:bodyPr vert="horz" lIns="91440" tIns="45720" rIns="91440" bIns="45720" rtlCol="0">
            <a:noAutofit/>
          </a:bodyPr>
          <a:lstStyle/>
          <a:p>
            <a:pPr indent="-228600" defTabSz="914400"/>
            <a:r>
              <a:rPr lang="en-US" sz="2400" dirty="0">
                <a:cs typeface="+mn-cs"/>
              </a:rPr>
              <a:t>No more than </a:t>
            </a:r>
            <a:r>
              <a:rPr lang="en-US" sz="2400" b="1" dirty="0">
                <a:cs typeface="+mn-cs"/>
              </a:rPr>
              <a:t>two snacks per day</a:t>
            </a:r>
            <a:r>
              <a:rPr lang="en-US" sz="2400" dirty="0">
                <a:cs typeface="+mn-cs"/>
              </a:rPr>
              <a:t>.</a:t>
            </a:r>
          </a:p>
          <a:p>
            <a:pPr indent="-228600" defTabSz="914400"/>
            <a:endParaRPr lang="en-US" sz="2400" dirty="0">
              <a:cs typeface="+mn-cs"/>
            </a:endParaRPr>
          </a:p>
          <a:p>
            <a:pPr indent="-228600" defTabSz="914400"/>
            <a:r>
              <a:rPr lang="en-US" sz="2400" dirty="0">
                <a:cs typeface="+mn-cs"/>
              </a:rPr>
              <a:t>Only eat snacks when  you’re hungry and to prevent low blood sugars.</a:t>
            </a:r>
          </a:p>
          <a:p>
            <a:pPr indent="-228600" defTabSz="914400"/>
            <a:endParaRPr lang="en-US" sz="2400" dirty="0">
              <a:cs typeface="+mn-cs"/>
            </a:endParaRPr>
          </a:p>
          <a:p>
            <a:pPr indent="-228600" defTabSz="914400"/>
            <a:r>
              <a:rPr lang="en-US" sz="2400" dirty="0">
                <a:cs typeface="+mn-cs"/>
              </a:rPr>
              <a:t>Keep track of your blood sugar, if checking it, and try to time snacks when your blood sugar tends to get low.</a:t>
            </a:r>
          </a:p>
          <a:p>
            <a:pPr indent="-228600" defTabSz="914400"/>
            <a:endParaRPr lang="en-US" sz="2400" dirty="0">
              <a:cs typeface="+mn-cs"/>
            </a:endParaRPr>
          </a:p>
        </p:txBody>
      </p:sp>
      <p:pic>
        <p:nvPicPr>
          <p:cNvPr id="9" name="Picture 8" descr="A logo with a slice of orange&#10;&#10;Description automatically generated">
            <a:extLst>
              <a:ext uri="{FF2B5EF4-FFF2-40B4-BE49-F238E27FC236}">
                <a16:creationId xmlns:a16="http://schemas.microsoft.com/office/drawing/2014/main" id="{9EAD59E9-E8DD-FD92-58EA-F22737929F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04687" y="1855040"/>
            <a:ext cx="3156711" cy="3642357"/>
          </a:xfrm>
          <a:prstGeom prst="rect">
            <a:avLst/>
          </a:prstGeom>
        </p:spPr>
      </p:pic>
    </p:spTree>
    <p:extLst>
      <p:ext uri="{BB962C8B-B14F-4D97-AF65-F5344CB8AC3E}">
        <p14:creationId xmlns:p14="http://schemas.microsoft.com/office/powerpoint/2010/main" val="14464261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wl of fruit and vegetables&#10;&#10;Description automatically generated">
            <a:extLst>
              <a:ext uri="{FF2B5EF4-FFF2-40B4-BE49-F238E27FC236}">
                <a16:creationId xmlns:a16="http://schemas.microsoft.com/office/drawing/2014/main" id="{B216B020-6613-C1E4-FEEB-1DD202CDC17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3" name="Slide Number Placeholder 2">
            <a:extLst>
              <a:ext uri="{FF2B5EF4-FFF2-40B4-BE49-F238E27FC236}">
                <a16:creationId xmlns:a16="http://schemas.microsoft.com/office/drawing/2014/main" id="{BB060BA3-3569-F7FD-6ED6-3C82FC052B3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6DE20E4-D496-034F-914D-F7F15B93E95B}" type="slidenum">
              <a:rPr lang="en-US" sz="1200">
                <a:solidFill>
                  <a:srgbClr val="FFFFFF"/>
                </a:solidFill>
                <a:latin typeface="+mn-lt"/>
                <a:cs typeface="+mn-cs"/>
              </a:rPr>
              <a:pPr defTabSz="914400">
                <a:spcAft>
                  <a:spcPts val="600"/>
                </a:spcAft>
              </a:pPr>
              <a:t>2</a:t>
            </a:fld>
            <a:endParaRPr lang="en-US" sz="1200">
              <a:solidFill>
                <a:srgbClr val="FFFFFF"/>
              </a:solidFill>
              <a:latin typeface="+mn-lt"/>
              <a:cs typeface="+mn-cs"/>
            </a:endParaRPr>
          </a:p>
        </p:txBody>
      </p:sp>
      <p:sp>
        <p:nvSpPr>
          <p:cNvPr id="6" name="Title 3">
            <a:extLst>
              <a:ext uri="{FF2B5EF4-FFF2-40B4-BE49-F238E27FC236}">
                <a16:creationId xmlns:a16="http://schemas.microsoft.com/office/drawing/2014/main" id="{51887160-7651-B540-3752-47757D6E1B41}"/>
              </a:ext>
            </a:extLst>
          </p:cNvPr>
          <p:cNvSpPr>
            <a:spLocks noGrp="1"/>
          </p:cNvSpPr>
          <p:nvPr>
            <p:ph type="title"/>
          </p:nvPr>
        </p:nvSpPr>
        <p:spPr>
          <a:xfrm>
            <a:off x="3831336" y="356616"/>
            <a:ext cx="5056632" cy="731520"/>
          </a:xfrm>
        </p:spPr>
        <p:txBody>
          <a:bodyPr anchor="b">
            <a:normAutofit/>
          </a:bodyPr>
          <a:lstStyle/>
          <a:p>
            <a:pPr algn="ctr"/>
            <a:r>
              <a:rPr lang="en-US" sz="3000" dirty="0">
                <a:solidFill>
                  <a:schemeClr val="accent2"/>
                </a:solidFill>
              </a:rPr>
              <a:t>Why Diet Matters</a:t>
            </a:r>
          </a:p>
        </p:txBody>
      </p:sp>
    </p:spTree>
    <p:extLst>
      <p:ext uri="{BB962C8B-B14F-4D97-AF65-F5344CB8AC3E}">
        <p14:creationId xmlns:p14="http://schemas.microsoft.com/office/powerpoint/2010/main" val="3984107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bg1"/>
            </a:gs>
            <a:gs pos="0">
              <a:schemeClr val="accent4">
                <a:lumMod val="20000"/>
                <a:lumOff val="80000"/>
              </a:schemeClr>
            </a:gs>
            <a:gs pos="74000">
              <a:schemeClr val="bg1"/>
            </a:gs>
            <a:gs pos="83000">
              <a:srgbClr val="FFFFFF"/>
            </a:gs>
            <a:gs pos="100000">
              <a:srgbClr val="FFFFFF"/>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BF94-6BB8-9BDB-ABC5-962ECC9BC4C3}"/>
              </a:ext>
            </a:extLst>
          </p:cNvPr>
          <p:cNvSpPr>
            <a:spLocks noGrp="1"/>
          </p:cNvSpPr>
          <p:nvPr>
            <p:ph type="title"/>
          </p:nvPr>
        </p:nvSpPr>
        <p:spPr>
          <a:xfrm>
            <a:off x="4224528" y="347472"/>
            <a:ext cx="4452163" cy="731520"/>
          </a:xfrm>
        </p:spPr>
        <p:txBody>
          <a:bodyPr anchor="b">
            <a:normAutofit/>
          </a:bodyPr>
          <a:lstStyle/>
          <a:p>
            <a:pPr algn="ctr"/>
            <a:r>
              <a:rPr lang="en-US" sz="3000" dirty="0">
                <a:solidFill>
                  <a:srgbClr val="FF0000"/>
                </a:solidFill>
              </a:rPr>
              <a:t>Healthy Snacks</a:t>
            </a:r>
          </a:p>
        </p:txBody>
      </p:sp>
      <p:sp>
        <p:nvSpPr>
          <p:cNvPr id="3" name="Content Placeholder 2">
            <a:extLst>
              <a:ext uri="{FF2B5EF4-FFF2-40B4-BE49-F238E27FC236}">
                <a16:creationId xmlns:a16="http://schemas.microsoft.com/office/drawing/2014/main" id="{1B1231FE-7336-7695-F2B1-4DF7861E5561}"/>
              </a:ext>
            </a:extLst>
          </p:cNvPr>
          <p:cNvSpPr>
            <a:spLocks noGrp="1"/>
          </p:cNvSpPr>
          <p:nvPr>
            <p:ph type="body" sz="quarter" idx="13"/>
          </p:nvPr>
        </p:nvSpPr>
        <p:spPr>
          <a:xfrm>
            <a:off x="4050792" y="1581912"/>
            <a:ext cx="4764024" cy="4023360"/>
          </a:xfrm>
        </p:spPr>
        <p:txBody>
          <a:bodyPr anchor="t">
            <a:normAutofit/>
          </a:bodyPr>
          <a:lstStyle/>
          <a:p>
            <a:pPr>
              <a:buFont typeface="Wingdings" panose="05000000000000000000" pitchFamily="2" charset="2"/>
              <a:buChar char="Ø"/>
            </a:pPr>
            <a:r>
              <a:rPr lang="en-US" sz="2000" dirty="0">
                <a:solidFill>
                  <a:srgbClr val="002677"/>
                </a:solidFill>
              </a:rPr>
              <a:t>Eat healthy protein with every meal and snack.</a:t>
            </a:r>
          </a:p>
          <a:p>
            <a:pPr>
              <a:buFont typeface="Wingdings" panose="05000000000000000000" pitchFamily="2" charset="2"/>
              <a:buChar char="Ø"/>
            </a:pPr>
            <a:endParaRPr lang="en-US" sz="2000" dirty="0">
              <a:solidFill>
                <a:srgbClr val="002677"/>
              </a:solidFill>
            </a:endParaRPr>
          </a:p>
          <a:p>
            <a:pPr>
              <a:buFont typeface="Wingdings" panose="05000000000000000000" pitchFamily="2" charset="2"/>
              <a:buChar char="Ø"/>
            </a:pPr>
            <a:r>
              <a:rPr lang="en-US" sz="2000" dirty="0">
                <a:solidFill>
                  <a:srgbClr val="002677"/>
                </a:solidFill>
              </a:rPr>
              <a:t>Snacks should be </a:t>
            </a:r>
            <a:r>
              <a:rPr lang="en-US" sz="2000" b="1" dirty="0">
                <a:solidFill>
                  <a:srgbClr val="002677"/>
                </a:solidFill>
              </a:rPr>
              <a:t>15 grams of carbs </a:t>
            </a:r>
            <a:r>
              <a:rPr lang="en-US" sz="2000" dirty="0">
                <a:solidFill>
                  <a:srgbClr val="002677"/>
                </a:solidFill>
              </a:rPr>
              <a:t>and at least </a:t>
            </a:r>
            <a:r>
              <a:rPr lang="en-US" sz="2000" b="1" dirty="0">
                <a:solidFill>
                  <a:srgbClr val="002677"/>
                </a:solidFill>
              </a:rPr>
              <a:t>5 grams of protein.</a:t>
            </a:r>
          </a:p>
          <a:p>
            <a:pPr>
              <a:buFont typeface="Wingdings" panose="05000000000000000000" pitchFamily="2" charset="2"/>
              <a:buChar char="Ø"/>
            </a:pPr>
            <a:endParaRPr lang="en-US" sz="2000" b="1" dirty="0">
              <a:solidFill>
                <a:srgbClr val="002677"/>
              </a:solidFill>
            </a:endParaRPr>
          </a:p>
          <a:p>
            <a:pPr>
              <a:buFont typeface="Wingdings" panose="05000000000000000000" pitchFamily="2" charset="2"/>
              <a:buChar char="Ø"/>
            </a:pPr>
            <a:r>
              <a:rPr lang="en-US" sz="2000" dirty="0">
                <a:solidFill>
                  <a:srgbClr val="002677"/>
                </a:solidFill>
              </a:rPr>
              <a:t>Ideas: Small apple sliced with peanut butter, Rice cakes with peanut butter, one slice of whole-wheat bread and cheese, check protein bars for a healthy option.</a:t>
            </a:r>
          </a:p>
          <a:p>
            <a:endParaRPr lang="en-US" sz="1600" dirty="0"/>
          </a:p>
        </p:txBody>
      </p:sp>
      <p:pic>
        <p:nvPicPr>
          <p:cNvPr id="6" name="Picture 5" descr="A plate of sliced green apples and peanut butter&#10;&#10;Description automatically generated">
            <a:extLst>
              <a:ext uri="{FF2B5EF4-FFF2-40B4-BE49-F238E27FC236}">
                <a16:creationId xmlns:a16="http://schemas.microsoft.com/office/drawing/2014/main" id="{F5F56DBB-14F8-E37F-788E-18E418D051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338" b="88312" l="9705" r="91350">
                        <a14:foregroundMark x1="11181" y1="45779" x2="11181" y2="45779"/>
                        <a14:foregroundMark x1="50633" y1="12338" x2="50633" y2="12338"/>
                        <a14:foregroundMark x1="87764" y1="47078" x2="87764" y2="47078"/>
                        <a14:foregroundMark x1="48523" y1="88312" x2="48523" y2="88312"/>
                        <a14:foregroundMark x1="91561" y1="51623" x2="91561" y2="51623"/>
                        <a14:foregroundMark x1="9705" y1="50649" x2="9705" y2="50649"/>
                      </a14:backgroundRemoval>
                    </a14:imgEffect>
                  </a14:imgLayer>
                </a14:imgProps>
              </a:ext>
            </a:extLst>
          </a:blip>
          <a:srcRect l="8447" t="5597" r="7304" b="4275"/>
          <a:stretch/>
        </p:blipFill>
        <p:spPr>
          <a:xfrm>
            <a:off x="591261" y="458301"/>
            <a:ext cx="3017520" cy="2097612"/>
          </a:xfrm>
          <a:prstGeom prst="rect">
            <a:avLst/>
          </a:prstGeom>
          <a:noFill/>
        </p:spPr>
      </p:pic>
      <p:pic>
        <p:nvPicPr>
          <p:cNvPr id="9" name="Picture 8" descr="A plate of rice cakes with peanut butter spread&#10;&#10;Description automatically generated">
            <a:extLst>
              <a:ext uri="{FF2B5EF4-FFF2-40B4-BE49-F238E27FC236}">
                <a16:creationId xmlns:a16="http://schemas.microsoft.com/office/drawing/2014/main" id="{8227FAC1-67C5-8E61-E65C-A5289D741065}"/>
              </a:ext>
            </a:extLst>
          </p:cNvPr>
          <p:cNvPicPr>
            <a:picLocks noChangeAspect="1"/>
          </p:cNvPicPr>
          <p:nvPr/>
        </p:nvPicPr>
        <p:blipFill rotWithShape="1">
          <a:blip r:embed="rId5"/>
          <a:srcRect l="3946" t="5964" b="9678"/>
          <a:stretch/>
        </p:blipFill>
        <p:spPr>
          <a:xfrm>
            <a:off x="467309" y="2421439"/>
            <a:ext cx="3141472" cy="1839665"/>
          </a:xfrm>
          <a:prstGeom prst="rect">
            <a:avLst/>
          </a:prstGeom>
        </p:spPr>
      </p:pic>
      <p:pic>
        <p:nvPicPr>
          <p:cNvPr id="13" name="Picture 12" descr="A cracker with a square piece of cheese">
            <a:extLst>
              <a:ext uri="{FF2B5EF4-FFF2-40B4-BE49-F238E27FC236}">
                <a16:creationId xmlns:a16="http://schemas.microsoft.com/office/drawing/2014/main" id="{51189DF9-ED69-F1CB-DEBB-87D89EA46321}"/>
              </a:ext>
            </a:extLst>
          </p:cNvPr>
          <p:cNvPicPr>
            <a:picLocks noChangeAspect="1"/>
          </p:cNvPicPr>
          <p:nvPr/>
        </p:nvPicPr>
        <p:blipFill>
          <a:blip r:embed="rId6"/>
          <a:stretch>
            <a:fillRect/>
          </a:stretch>
        </p:blipFill>
        <p:spPr>
          <a:xfrm>
            <a:off x="467309" y="4363974"/>
            <a:ext cx="3141472" cy="1767078"/>
          </a:xfrm>
          <a:prstGeom prst="rect">
            <a:avLst/>
          </a:prstGeom>
        </p:spPr>
      </p:pic>
    </p:spTree>
    <p:extLst>
      <p:ext uri="{BB962C8B-B14F-4D97-AF65-F5344CB8AC3E}">
        <p14:creationId xmlns:p14="http://schemas.microsoft.com/office/powerpoint/2010/main" val="20780637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group of vegetables in a row">
            <a:extLst>
              <a:ext uri="{FF2B5EF4-FFF2-40B4-BE49-F238E27FC236}">
                <a16:creationId xmlns:a16="http://schemas.microsoft.com/office/drawing/2014/main" id="{0C716A87-3D4B-69A1-5B9F-F227974DA521}"/>
              </a:ext>
            </a:extLst>
          </p:cNvPr>
          <p:cNvPicPr>
            <a:picLocks noChangeAspect="1"/>
          </p:cNvPicPr>
          <p:nvPr/>
        </p:nvPicPr>
        <p:blipFill rotWithShape="1">
          <a:blip r:embed="rId3"/>
          <a:srcRect t="6267"/>
          <a:stretch/>
        </p:blipFill>
        <p:spPr>
          <a:xfrm>
            <a:off x="20" y="1282"/>
            <a:ext cx="9143980" cy="6856718"/>
          </a:xfrm>
          <a:prstGeom prst="rect">
            <a:avLst/>
          </a:prstGeom>
        </p:spPr>
      </p:pic>
      <p:sp>
        <p:nvSpPr>
          <p:cNvPr id="13" name="Title 1">
            <a:extLst>
              <a:ext uri="{FF2B5EF4-FFF2-40B4-BE49-F238E27FC236}">
                <a16:creationId xmlns:a16="http://schemas.microsoft.com/office/drawing/2014/main" id="{8CC3210A-04D7-8455-7E6A-304BBB1AAC10}"/>
              </a:ext>
            </a:extLst>
          </p:cNvPr>
          <p:cNvSpPr>
            <a:spLocks noGrp="1"/>
          </p:cNvSpPr>
          <p:nvPr>
            <p:ph type="title"/>
          </p:nvPr>
        </p:nvSpPr>
        <p:spPr>
          <a:xfrm>
            <a:off x="868682" y="347472"/>
            <a:ext cx="7260971" cy="631063"/>
          </a:xfrm>
        </p:spPr>
        <p:txBody>
          <a:bodyPr anchor="b">
            <a:normAutofit/>
          </a:bodyPr>
          <a:lstStyle/>
          <a:p>
            <a:pPr algn="ctr"/>
            <a:r>
              <a:rPr lang="en-US" sz="3200" dirty="0">
                <a:solidFill>
                  <a:schemeClr val="accent2"/>
                </a:solidFill>
              </a:rPr>
              <a:t>Vegetables</a:t>
            </a:r>
          </a:p>
        </p:txBody>
      </p:sp>
      <p:sp>
        <p:nvSpPr>
          <p:cNvPr id="14" name="Content Placeholder 2">
            <a:extLst>
              <a:ext uri="{FF2B5EF4-FFF2-40B4-BE49-F238E27FC236}">
                <a16:creationId xmlns:a16="http://schemas.microsoft.com/office/drawing/2014/main" id="{12077EB5-8A80-15E1-F8AE-A504FAA51F69}"/>
              </a:ext>
            </a:extLst>
          </p:cNvPr>
          <p:cNvSpPr>
            <a:spLocks noGrp="1"/>
          </p:cNvSpPr>
          <p:nvPr>
            <p:ph type="body" sz="quarter" idx="13"/>
          </p:nvPr>
        </p:nvSpPr>
        <p:spPr>
          <a:xfrm>
            <a:off x="1746823" y="1143000"/>
            <a:ext cx="6382830" cy="1325880"/>
          </a:xfrm>
        </p:spPr>
        <p:txBody>
          <a:bodyPr anchor="ctr">
            <a:normAutofit/>
          </a:bodyPr>
          <a:lstStyle/>
          <a:p>
            <a:pPr>
              <a:buFont typeface="Wingdings" panose="05000000000000000000" pitchFamily="2" charset="2"/>
              <a:buChar char="Ø"/>
            </a:pPr>
            <a:r>
              <a:rPr lang="en-US" sz="2000" dirty="0"/>
              <a:t>Half of your plate should be vegetables per meal.</a:t>
            </a:r>
          </a:p>
          <a:p>
            <a:pPr>
              <a:buFont typeface="Wingdings" panose="05000000000000000000" pitchFamily="2" charset="2"/>
              <a:buChar char="Ø"/>
            </a:pPr>
            <a:r>
              <a:rPr lang="en-US" sz="2000" dirty="0"/>
              <a:t>1 cup cooked is 10 grams of carbs.</a:t>
            </a:r>
          </a:p>
          <a:p>
            <a:pPr>
              <a:buFont typeface="Wingdings" panose="05000000000000000000" pitchFamily="2" charset="2"/>
              <a:buChar char="Ø"/>
            </a:pPr>
            <a:r>
              <a:rPr lang="en-US" sz="2000" dirty="0"/>
              <a:t>1 cup raw is 5 grams of carbs.</a:t>
            </a:r>
          </a:p>
        </p:txBody>
      </p:sp>
      <p:sp>
        <p:nvSpPr>
          <p:cNvPr id="15" name="Content Placeholder 2">
            <a:extLst>
              <a:ext uri="{FF2B5EF4-FFF2-40B4-BE49-F238E27FC236}">
                <a16:creationId xmlns:a16="http://schemas.microsoft.com/office/drawing/2014/main" id="{2FF868F8-9EB9-4E52-133E-FDA6B475BFE5}"/>
              </a:ext>
            </a:extLst>
          </p:cNvPr>
          <p:cNvSpPr txBox="1">
            <a:spLocks/>
          </p:cNvSpPr>
          <p:nvPr/>
        </p:nvSpPr>
        <p:spPr>
          <a:xfrm>
            <a:off x="2272485" y="2597906"/>
            <a:ext cx="2491009" cy="2000887"/>
          </a:xfrm>
          <a:prstGeom prst="rect">
            <a:avLst/>
          </a:prstGeom>
        </p:spPr>
        <p:txBody>
          <a:bodyPr vert="horz" lIns="91440" tIns="45720" rIns="91440" bIns="45720" rtlCol="0" anchor="ctr">
            <a:norm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lvl="1">
              <a:buFont typeface="Arial" panose="020B0604020202020204" pitchFamily="34" charset="0"/>
              <a:buChar char="•"/>
            </a:pPr>
            <a:r>
              <a:rPr lang="en-US" sz="1800" dirty="0">
                <a:solidFill>
                  <a:schemeClr val="accent6"/>
                </a:solidFill>
              </a:rPr>
              <a:t>Asparagus</a:t>
            </a:r>
          </a:p>
          <a:p>
            <a:pPr lvl="1">
              <a:buFont typeface="Arial" panose="020B0604020202020204" pitchFamily="34" charset="0"/>
              <a:buChar char="•"/>
            </a:pPr>
            <a:r>
              <a:rPr lang="en-US" sz="1800" dirty="0">
                <a:solidFill>
                  <a:schemeClr val="accent6"/>
                </a:solidFill>
              </a:rPr>
              <a:t>Broccoli</a:t>
            </a:r>
          </a:p>
          <a:p>
            <a:pPr lvl="1">
              <a:buFont typeface="Arial" panose="020B0604020202020204" pitchFamily="34" charset="0"/>
              <a:buChar char="•"/>
            </a:pPr>
            <a:r>
              <a:rPr lang="en-US" sz="1800" dirty="0">
                <a:solidFill>
                  <a:schemeClr val="accent6"/>
                </a:solidFill>
              </a:rPr>
              <a:t>Spinach</a:t>
            </a:r>
          </a:p>
          <a:p>
            <a:pPr lvl="1">
              <a:buFont typeface="Arial" panose="020B0604020202020204" pitchFamily="34" charset="0"/>
              <a:buChar char="•"/>
            </a:pPr>
            <a:r>
              <a:rPr lang="en-US" sz="1800" dirty="0">
                <a:solidFill>
                  <a:schemeClr val="accent6"/>
                </a:solidFill>
              </a:rPr>
              <a:t>Brussel Sprouts</a:t>
            </a:r>
          </a:p>
          <a:p>
            <a:pPr lvl="1">
              <a:buFont typeface="Arial" panose="020B0604020202020204" pitchFamily="34" charset="0"/>
              <a:buChar char="•"/>
            </a:pPr>
            <a:r>
              <a:rPr lang="en-US" sz="1800" dirty="0">
                <a:solidFill>
                  <a:schemeClr val="accent6"/>
                </a:solidFill>
              </a:rPr>
              <a:t>Green Beans</a:t>
            </a:r>
          </a:p>
          <a:p>
            <a:pPr lvl="1">
              <a:buFont typeface="Arial" panose="020B0604020202020204" pitchFamily="34" charset="0"/>
              <a:buChar char="•"/>
            </a:pPr>
            <a:endParaRPr lang="en-US" sz="1800" dirty="0">
              <a:solidFill>
                <a:schemeClr val="accent6"/>
              </a:solidFill>
            </a:endParaRPr>
          </a:p>
        </p:txBody>
      </p:sp>
      <p:sp>
        <p:nvSpPr>
          <p:cNvPr id="16" name="TextBox 15">
            <a:extLst>
              <a:ext uri="{FF2B5EF4-FFF2-40B4-BE49-F238E27FC236}">
                <a16:creationId xmlns:a16="http://schemas.microsoft.com/office/drawing/2014/main" id="{89190E71-15DE-A96E-941B-595D97400062}"/>
              </a:ext>
            </a:extLst>
          </p:cNvPr>
          <p:cNvSpPr txBox="1"/>
          <p:nvPr/>
        </p:nvSpPr>
        <p:spPr>
          <a:xfrm>
            <a:off x="4604157" y="2597906"/>
            <a:ext cx="2173467" cy="2299091"/>
          </a:xfrm>
          <a:prstGeom prst="rect">
            <a:avLst/>
          </a:prstGeom>
          <a:noFill/>
        </p:spPr>
        <p:txBody>
          <a:bodyPr wrap="square">
            <a:spAutoFit/>
          </a:bodyPr>
          <a:lstStyle/>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Celery</a:t>
            </a: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lang="en-US" sz="1800" dirty="0">
                <a:solidFill>
                  <a:schemeClr val="accent6"/>
                </a:solidFill>
                <a:latin typeface="Arial"/>
                <a:cs typeface="Arial" panose="020B0604020202020204" pitchFamily="34" charset="0"/>
              </a:rPr>
              <a:t>Tomatoes</a:t>
            </a:r>
            <a:endPar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Cabbage</a:t>
            </a: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Turnips</a:t>
            </a: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Cauliflower</a:t>
            </a: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18" name="TextBox 17">
            <a:extLst>
              <a:ext uri="{FF2B5EF4-FFF2-40B4-BE49-F238E27FC236}">
                <a16:creationId xmlns:a16="http://schemas.microsoft.com/office/drawing/2014/main" id="{D528259B-C200-F6EB-4CA2-3D6FF6D7D274}"/>
              </a:ext>
            </a:extLst>
          </p:cNvPr>
          <p:cNvSpPr txBox="1"/>
          <p:nvPr/>
        </p:nvSpPr>
        <p:spPr>
          <a:xfrm>
            <a:off x="6706971" y="2597906"/>
            <a:ext cx="2173467" cy="1320361"/>
          </a:xfrm>
          <a:prstGeom prst="rect">
            <a:avLst/>
          </a:prstGeom>
          <a:noFill/>
        </p:spPr>
        <p:txBody>
          <a:bodyPr wrap="square">
            <a:spAutoFit/>
          </a:bodyPr>
          <a:lstStyle/>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Mushrooms</a:t>
            </a: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Cucumber</a:t>
            </a: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Onions</a:t>
            </a:r>
          </a:p>
          <a:p>
            <a:pPr marL="217473" marR="0" lvl="1" indent="-98418" algn="l" defTabSz="685750" rtl="0" eaLnBrk="1" fontAlgn="auto" latinLnBrk="0" hangingPunct="1">
              <a:lnSpc>
                <a:spcPct val="90000"/>
              </a:lnSpc>
              <a:spcBef>
                <a:spcPts val="0"/>
              </a:spcBef>
              <a:spcAft>
                <a:spcPts val="600"/>
              </a:spcAft>
              <a:buClr>
                <a:srgbClr val="002677"/>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Eggplant</a:t>
            </a:r>
          </a:p>
        </p:txBody>
      </p:sp>
      <p:pic>
        <p:nvPicPr>
          <p:cNvPr id="9" name="Picture 8" descr="A logo with green leaves">
            <a:extLst>
              <a:ext uri="{FF2B5EF4-FFF2-40B4-BE49-F238E27FC236}">
                <a16:creationId xmlns:a16="http://schemas.microsoft.com/office/drawing/2014/main" id="{533FE818-EF81-38E5-A224-2AA9B19665F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6" b="98828" l="7227" r="89844">
                        <a14:foregroundMark x1="34570" y1="9180" x2="34570" y2="9180"/>
                        <a14:foregroundMark x1="33789" y1="4883" x2="33789" y2="4883"/>
                        <a14:foregroundMark x1="61719" y1="4883" x2="61719" y2="4883"/>
                        <a14:foregroundMark x1="32227" y1="586" x2="32227" y2="586"/>
                        <a14:foregroundMark x1="84961" y1="32813" x2="84961" y2="32813"/>
                        <a14:foregroundMark x1="10547" y1="38867" x2="10547" y2="38867"/>
                        <a14:foregroundMark x1="7227" y1="64844" x2="7227" y2="64844"/>
                        <a14:foregroundMark x1="26758" y1="93945" x2="26758" y2="93945"/>
                        <a14:foregroundMark x1="56445" y1="98828" x2="56445" y2="98828"/>
                        <a14:foregroundMark x1="35742" y1="66602" x2="35742" y2="66602"/>
                        <a14:foregroundMark x1="48242" y1="60547" x2="48242" y2="60547"/>
                        <a14:foregroundMark x1="52148" y1="52344" x2="52148" y2="52344"/>
                        <a14:foregroundMark x1="58398" y1="55078" x2="58398" y2="55078"/>
                        <a14:foregroundMark x1="64453" y1="53711" x2="64453" y2="53711"/>
                        <a14:foregroundMark x1="78516" y1="55469" x2="78516" y2="55469"/>
                      </a14:backgroundRemoval>
                    </a14:imgEffect>
                  </a14:imgLayer>
                </a14:imgProps>
              </a:ext>
            </a:extLst>
          </a:blip>
          <a:stretch>
            <a:fillRect/>
          </a:stretch>
        </p:blipFill>
        <p:spPr>
          <a:xfrm>
            <a:off x="263562" y="2625977"/>
            <a:ext cx="1746504" cy="1746504"/>
          </a:xfrm>
          <a:prstGeom prst="rect">
            <a:avLst/>
          </a:prstGeom>
        </p:spPr>
      </p:pic>
    </p:spTree>
    <p:extLst>
      <p:ext uri="{BB962C8B-B14F-4D97-AF65-F5344CB8AC3E}">
        <p14:creationId xmlns:p14="http://schemas.microsoft.com/office/powerpoint/2010/main" val="8880812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3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45F076-6AEF-F9B6-780A-24DBF7C361CA}"/>
              </a:ext>
            </a:extLst>
          </p:cNvPr>
          <p:cNvSpPr>
            <a:spLocks noGrp="1"/>
          </p:cNvSpPr>
          <p:nvPr>
            <p:ph type="title"/>
          </p:nvPr>
        </p:nvSpPr>
        <p:spPr>
          <a:xfrm>
            <a:off x="630936" y="256032"/>
            <a:ext cx="7879842" cy="1014984"/>
          </a:xfrm>
        </p:spPr>
        <p:txBody>
          <a:bodyPr vert="horz" lIns="91440" tIns="45720" rIns="91440" bIns="45720" rtlCol="0" anchor="b">
            <a:normAutofit/>
          </a:bodyPr>
          <a:lstStyle/>
          <a:p>
            <a:pPr defTabSz="914400">
              <a:lnSpc>
                <a:spcPct val="90000"/>
              </a:lnSpc>
            </a:pPr>
            <a:r>
              <a:rPr lang="en-US" sz="3100" kern="1200" dirty="0">
                <a:solidFill>
                  <a:schemeClr val="tx1"/>
                </a:solidFill>
                <a:latin typeface="+mj-lt"/>
                <a:ea typeface="+mj-ea"/>
                <a:cs typeface="+mj-cs"/>
              </a:rPr>
              <a:t>Starches &amp; Grains High in Carbohydrates</a:t>
            </a:r>
          </a:p>
        </p:txBody>
      </p:sp>
      <p:sp>
        <p:nvSpPr>
          <p:cNvPr id="56" name="Rectangle 3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7" name="Rectangle 4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stack of bagels with sesame seeds&#10;&#10;Description automatically generated">
            <a:extLst>
              <a:ext uri="{FF2B5EF4-FFF2-40B4-BE49-F238E27FC236}">
                <a16:creationId xmlns:a16="http://schemas.microsoft.com/office/drawing/2014/main" id="{9FD09183-AA6A-275B-608D-0021C782DBC0}"/>
              </a:ext>
            </a:extLst>
          </p:cNvPr>
          <p:cNvPicPr>
            <a:picLocks noChangeAspect="1"/>
          </p:cNvPicPr>
          <p:nvPr/>
        </p:nvPicPr>
        <p:blipFill>
          <a:blip r:embed="rId3"/>
          <a:stretch>
            <a:fillRect/>
          </a:stretch>
        </p:blipFill>
        <p:spPr>
          <a:xfrm>
            <a:off x="1327583" y="1926266"/>
            <a:ext cx="829505" cy="914896"/>
          </a:xfrm>
          <a:prstGeom prst="rect">
            <a:avLst/>
          </a:prstGeom>
        </p:spPr>
      </p:pic>
      <p:pic>
        <p:nvPicPr>
          <p:cNvPr id="7" name="Picture 6" descr="A piece of bread on a white background&#10;&#10;Description automatically generated">
            <a:extLst>
              <a:ext uri="{FF2B5EF4-FFF2-40B4-BE49-F238E27FC236}">
                <a16:creationId xmlns:a16="http://schemas.microsoft.com/office/drawing/2014/main" id="{105C2AB0-8A76-4AA1-BA38-390277EB3C8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24" b="89683" l="8439" r="97890">
                        <a14:foregroundMark x1="8439" y1="57143" x2="8439" y2="57143"/>
                        <a14:foregroundMark x1="94093" y1="34127" x2="94093" y2="34127"/>
                        <a14:foregroundMark x1="97890" y1="37302" x2="97890" y2="37302"/>
                      </a14:backgroundRemoval>
                    </a14:imgEffect>
                  </a14:imgLayer>
                </a14:imgProps>
              </a:ext>
            </a:extLst>
          </a:blip>
          <a:srcRect t="6648" b="7929"/>
          <a:stretch/>
        </p:blipFill>
        <p:spPr>
          <a:xfrm>
            <a:off x="3478806" y="1987884"/>
            <a:ext cx="1162107" cy="791658"/>
          </a:xfrm>
          <a:prstGeom prst="rect">
            <a:avLst/>
          </a:prstGeom>
        </p:spPr>
      </p:pic>
      <p:pic>
        <p:nvPicPr>
          <p:cNvPr id="9" name="Picture 8" descr="A close-up of a couple of buns&#10;&#10;Description automatically generated">
            <a:extLst>
              <a:ext uri="{FF2B5EF4-FFF2-40B4-BE49-F238E27FC236}">
                <a16:creationId xmlns:a16="http://schemas.microsoft.com/office/drawing/2014/main" id="{7A2E7A5D-3E5D-2886-DE5A-A850A08640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3750" l="7556" r="93111">
                        <a14:foregroundMark x1="7556" y1="68281" x2="7556" y2="68281"/>
                        <a14:foregroundMark x1="46556" y1="93906" x2="46556" y2="93906"/>
                        <a14:foregroundMark x1="92000" y1="55625" x2="92000" y2="55625"/>
                        <a14:foregroundMark x1="93111" y1="31406" x2="93111" y2="31406"/>
                      </a14:backgroundRemoval>
                    </a14:imgEffect>
                  </a14:imgLayer>
                </a14:imgProps>
              </a:ext>
            </a:extLst>
          </a:blip>
          <a:stretch>
            <a:fillRect/>
          </a:stretch>
        </p:blipFill>
        <p:spPr>
          <a:xfrm>
            <a:off x="5962632" y="1939280"/>
            <a:ext cx="1249968" cy="888867"/>
          </a:xfrm>
          <a:prstGeom prst="rect">
            <a:avLst/>
          </a:prstGeom>
        </p:spPr>
      </p:pic>
      <p:pic>
        <p:nvPicPr>
          <p:cNvPr id="11" name="Picture 10" descr="A group of bowls of cereal&#10;&#10;Description automatically generated">
            <a:extLst>
              <a:ext uri="{FF2B5EF4-FFF2-40B4-BE49-F238E27FC236}">
                <a16:creationId xmlns:a16="http://schemas.microsoft.com/office/drawing/2014/main" id="{BAC8192E-2373-4837-AEAD-93D7B7A61E5F}"/>
              </a:ext>
            </a:extLst>
          </p:cNvPr>
          <p:cNvPicPr>
            <a:picLocks noChangeAspect="1"/>
          </p:cNvPicPr>
          <p:nvPr/>
        </p:nvPicPr>
        <p:blipFill>
          <a:blip r:embed="rId8"/>
          <a:stretch>
            <a:fillRect/>
          </a:stretch>
        </p:blipFill>
        <p:spPr>
          <a:xfrm>
            <a:off x="3391091" y="3520380"/>
            <a:ext cx="1484487" cy="999053"/>
          </a:xfrm>
          <a:prstGeom prst="rect">
            <a:avLst/>
          </a:prstGeom>
        </p:spPr>
      </p:pic>
      <p:pic>
        <p:nvPicPr>
          <p:cNvPr id="13" name="Picture 12" descr="A bowl of oatmeal&#10;&#10;Description automatically generated">
            <a:extLst>
              <a:ext uri="{FF2B5EF4-FFF2-40B4-BE49-F238E27FC236}">
                <a16:creationId xmlns:a16="http://schemas.microsoft.com/office/drawing/2014/main" id="{11998022-0ECE-78B3-0342-E53837CBBF7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2947" y1="54212" x2="12947" y2="54212"/>
                        <a14:foregroundMark x1="10203" y1="42980" x2="10203" y2="42980"/>
                        <a14:foregroundMark x1="11128" y1="46139" x2="11128" y2="46139"/>
                        <a14:foregroundMark x1="10203" y1="45281" x2="12947" y2="36076"/>
                        <a14:foregroundMark x1="11128" y1="38963" x2="11128" y2="38963"/>
                        <a14:foregroundMark x1="11344" y1="36934" x2="11344" y2="36934"/>
                        <a14:foregroundMark x1="13163" y1="34321" x2="13163" y2="34321"/>
                        <a14:foregroundMark x1="71671" y1="65172" x2="71671" y2="65172"/>
                        <a14:foregroundMark x1="59587" y1="71217" x2="81443" y2="60530"/>
                        <a14:foregroundMark x1="84402" y1="56786" x2="87824" y2="45554"/>
                        <a14:foregroundMark x1="87608" y1="48752" x2="89180" y2="40679"/>
                      </a14:backgroundRemoval>
                    </a14:imgEffect>
                  </a14:imgLayer>
                </a14:imgProps>
              </a:ext>
            </a:extLst>
          </a:blip>
          <a:srcRect l="9397" t="18421" r="9249" b="9062"/>
          <a:stretch/>
        </p:blipFill>
        <p:spPr>
          <a:xfrm>
            <a:off x="1271116" y="3707979"/>
            <a:ext cx="1066376" cy="751305"/>
          </a:xfrm>
          <a:prstGeom prst="rect">
            <a:avLst/>
          </a:prstGeom>
        </p:spPr>
      </p:pic>
      <p:pic>
        <p:nvPicPr>
          <p:cNvPr id="15" name="Picture 14" descr="A pile of brown grains">
            <a:extLst>
              <a:ext uri="{FF2B5EF4-FFF2-40B4-BE49-F238E27FC236}">
                <a16:creationId xmlns:a16="http://schemas.microsoft.com/office/drawing/2014/main" id="{D610F460-7DD4-214A-1023-4770AF9BFAAF}"/>
              </a:ext>
            </a:extLst>
          </p:cNvPr>
          <p:cNvPicPr>
            <a:picLocks noChangeAspect="1"/>
          </p:cNvPicPr>
          <p:nvPr/>
        </p:nvPicPr>
        <p:blipFill rotWithShape="1">
          <a:blip r:embed="rId11"/>
          <a:srcRect t="19936" b="21834"/>
          <a:stretch/>
        </p:blipFill>
        <p:spPr>
          <a:xfrm>
            <a:off x="5599231" y="3520380"/>
            <a:ext cx="1984066" cy="908087"/>
          </a:xfrm>
          <a:prstGeom prst="rect">
            <a:avLst/>
          </a:prstGeom>
        </p:spPr>
      </p:pic>
      <p:pic>
        <p:nvPicPr>
          <p:cNvPr id="19" name="Picture 18" descr="A variety of pasta shapes">
            <a:extLst>
              <a:ext uri="{FF2B5EF4-FFF2-40B4-BE49-F238E27FC236}">
                <a16:creationId xmlns:a16="http://schemas.microsoft.com/office/drawing/2014/main" id="{8E559DD1-368E-80A8-7108-0085D6F23EA2}"/>
              </a:ext>
            </a:extLst>
          </p:cNvPr>
          <p:cNvPicPr>
            <a:picLocks noChangeAspect="1"/>
          </p:cNvPicPr>
          <p:nvPr/>
        </p:nvPicPr>
        <p:blipFill rotWithShape="1">
          <a:blip r:embed="rId12"/>
          <a:srcRect t="13601" b="14525"/>
          <a:stretch/>
        </p:blipFill>
        <p:spPr>
          <a:xfrm>
            <a:off x="1088900" y="5101803"/>
            <a:ext cx="1642383" cy="786957"/>
          </a:xfrm>
          <a:prstGeom prst="rect">
            <a:avLst/>
          </a:prstGeom>
        </p:spPr>
      </p:pic>
      <p:pic>
        <p:nvPicPr>
          <p:cNvPr id="21" name="Picture 20" descr="A bowl of peas&#10;&#10;Description automatically generated">
            <a:extLst>
              <a:ext uri="{FF2B5EF4-FFF2-40B4-BE49-F238E27FC236}">
                <a16:creationId xmlns:a16="http://schemas.microsoft.com/office/drawing/2014/main" id="{9F20A2AD-0A73-5543-A62E-BD6245E2B88D}"/>
              </a:ext>
            </a:extLst>
          </p:cNvPr>
          <p:cNvPicPr>
            <a:picLocks noChangeAspect="1"/>
          </p:cNvPicPr>
          <p:nvPr/>
        </p:nvPicPr>
        <p:blipFill>
          <a:blip r:embed="rId13"/>
          <a:stretch>
            <a:fillRect/>
          </a:stretch>
        </p:blipFill>
        <p:spPr>
          <a:xfrm>
            <a:off x="3577600" y="4984553"/>
            <a:ext cx="1186327" cy="943555"/>
          </a:xfrm>
          <a:prstGeom prst="rect">
            <a:avLst/>
          </a:prstGeom>
        </p:spPr>
      </p:pic>
      <p:pic>
        <p:nvPicPr>
          <p:cNvPr id="23" name="Picture 22" descr="A corn on the cob and some green corn">
            <a:extLst>
              <a:ext uri="{FF2B5EF4-FFF2-40B4-BE49-F238E27FC236}">
                <a16:creationId xmlns:a16="http://schemas.microsoft.com/office/drawing/2014/main" id="{45EC1437-64D2-BD03-8E29-816A2BE728E8}"/>
              </a:ext>
            </a:extLst>
          </p:cNvPr>
          <p:cNvPicPr>
            <a:picLocks noChangeAspect="1"/>
          </p:cNvPicPr>
          <p:nvPr/>
        </p:nvPicPr>
        <p:blipFill rotWithShape="1">
          <a:blip r:embed="rId14"/>
          <a:srcRect l="7421" t="9863" r="4393" b="16813"/>
          <a:stretch/>
        </p:blipFill>
        <p:spPr>
          <a:xfrm>
            <a:off x="5815224" y="4984553"/>
            <a:ext cx="1717080" cy="951809"/>
          </a:xfrm>
          <a:prstGeom prst="rect">
            <a:avLst/>
          </a:prstGeom>
        </p:spPr>
      </p:pic>
      <p:sp>
        <p:nvSpPr>
          <p:cNvPr id="24" name="TextBox 23">
            <a:extLst>
              <a:ext uri="{FF2B5EF4-FFF2-40B4-BE49-F238E27FC236}">
                <a16:creationId xmlns:a16="http://schemas.microsoft.com/office/drawing/2014/main" id="{8CCDE014-456C-EDEA-8BB5-EA3322B37A3F}"/>
              </a:ext>
            </a:extLst>
          </p:cNvPr>
          <p:cNvSpPr txBox="1"/>
          <p:nvPr/>
        </p:nvSpPr>
        <p:spPr>
          <a:xfrm>
            <a:off x="1265451" y="2879704"/>
            <a:ext cx="1093569"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Bagels</a:t>
            </a:r>
          </a:p>
          <a:p>
            <a:pPr algn="ctr" defTabSz="582930">
              <a:spcAft>
                <a:spcPts val="600"/>
              </a:spcAft>
            </a:pPr>
            <a:r>
              <a:rPr lang="en-US" sz="1148" kern="1200" dirty="0">
                <a:solidFill>
                  <a:schemeClr val="tx1"/>
                </a:solidFill>
                <a:latin typeface="+mn-lt"/>
                <a:ea typeface="+mn-ea"/>
                <a:cs typeface="+mn-cs"/>
              </a:rPr>
              <a:t>¼ = 15 grams</a:t>
            </a:r>
            <a:endParaRPr lang="en-US" dirty="0"/>
          </a:p>
        </p:txBody>
      </p:sp>
      <p:sp>
        <p:nvSpPr>
          <p:cNvPr id="25" name="TextBox 24">
            <a:extLst>
              <a:ext uri="{FF2B5EF4-FFF2-40B4-BE49-F238E27FC236}">
                <a16:creationId xmlns:a16="http://schemas.microsoft.com/office/drawing/2014/main" id="{8BD62C05-003E-0DE5-7C4F-1AF6400DC7E9}"/>
              </a:ext>
            </a:extLst>
          </p:cNvPr>
          <p:cNvSpPr txBox="1"/>
          <p:nvPr/>
        </p:nvSpPr>
        <p:spPr>
          <a:xfrm>
            <a:off x="3323217" y="2879704"/>
            <a:ext cx="1386918" cy="522579"/>
          </a:xfrm>
          <a:prstGeom prst="rect">
            <a:avLst/>
          </a:prstGeom>
          <a:noFill/>
        </p:spPr>
        <p:txBody>
          <a:bodyPr wrap="none" rtlCol="0">
            <a:spAutoFit/>
          </a:bodyPr>
          <a:lstStyle/>
          <a:p>
            <a:pPr algn="ctr" defTabSz="582930">
              <a:spcAft>
                <a:spcPts val="600"/>
              </a:spcAft>
            </a:pPr>
            <a:r>
              <a:rPr lang="en-US" sz="1148" kern="1200">
                <a:solidFill>
                  <a:schemeClr val="tx1"/>
                </a:solidFill>
                <a:latin typeface="+mn-lt"/>
                <a:ea typeface="+mn-ea"/>
                <a:cs typeface="+mn-cs"/>
              </a:rPr>
              <a:t>Bread</a:t>
            </a:r>
          </a:p>
          <a:p>
            <a:pPr algn="ctr" defTabSz="582930">
              <a:spcAft>
                <a:spcPts val="600"/>
              </a:spcAft>
            </a:pPr>
            <a:r>
              <a:rPr lang="en-US" sz="1148" kern="1200">
                <a:solidFill>
                  <a:schemeClr val="tx1"/>
                </a:solidFill>
                <a:latin typeface="+mn-lt"/>
                <a:ea typeface="+mn-ea"/>
                <a:cs typeface="+mn-cs"/>
              </a:rPr>
              <a:t>1 slice = 15 grams</a:t>
            </a:r>
            <a:endParaRPr lang="en-US"/>
          </a:p>
        </p:txBody>
      </p:sp>
      <p:sp>
        <p:nvSpPr>
          <p:cNvPr id="26" name="TextBox 25">
            <a:extLst>
              <a:ext uri="{FF2B5EF4-FFF2-40B4-BE49-F238E27FC236}">
                <a16:creationId xmlns:a16="http://schemas.microsoft.com/office/drawing/2014/main" id="{7DC39825-FAC9-545C-CD34-2D09C3444EF7}"/>
              </a:ext>
            </a:extLst>
          </p:cNvPr>
          <p:cNvSpPr txBox="1"/>
          <p:nvPr/>
        </p:nvSpPr>
        <p:spPr>
          <a:xfrm>
            <a:off x="5880818" y="2879704"/>
            <a:ext cx="1741182" cy="522579"/>
          </a:xfrm>
          <a:prstGeom prst="rect">
            <a:avLst/>
          </a:prstGeom>
          <a:noFill/>
        </p:spPr>
        <p:txBody>
          <a:bodyPr wrap="none" rtlCol="0">
            <a:spAutoFit/>
          </a:bodyPr>
          <a:lstStyle/>
          <a:p>
            <a:pPr defTabSz="582930">
              <a:spcAft>
                <a:spcPts val="600"/>
              </a:spcAft>
            </a:pPr>
            <a:r>
              <a:rPr lang="en-US" sz="1148" kern="1200">
                <a:solidFill>
                  <a:schemeClr val="tx1"/>
                </a:solidFill>
                <a:latin typeface="+mn-lt"/>
                <a:ea typeface="+mn-ea"/>
                <a:cs typeface="+mn-cs"/>
              </a:rPr>
              <a:t>Hotdog/Hamburger Bun</a:t>
            </a:r>
          </a:p>
          <a:p>
            <a:pPr algn="ctr" defTabSz="582930">
              <a:spcAft>
                <a:spcPts val="600"/>
              </a:spcAft>
            </a:pPr>
            <a:r>
              <a:rPr lang="en-US" sz="1148" kern="1200">
                <a:solidFill>
                  <a:schemeClr val="tx1"/>
                </a:solidFill>
                <a:latin typeface="+mn-lt"/>
                <a:ea typeface="+mn-ea"/>
                <a:cs typeface="+mn-cs"/>
              </a:rPr>
              <a:t>½ = 15 grams</a:t>
            </a:r>
            <a:endParaRPr lang="en-US"/>
          </a:p>
        </p:txBody>
      </p:sp>
      <p:sp>
        <p:nvSpPr>
          <p:cNvPr id="27" name="TextBox 26">
            <a:extLst>
              <a:ext uri="{FF2B5EF4-FFF2-40B4-BE49-F238E27FC236}">
                <a16:creationId xmlns:a16="http://schemas.microsoft.com/office/drawing/2014/main" id="{13084704-5FBE-C08E-86F4-A03D7345D866}"/>
              </a:ext>
            </a:extLst>
          </p:cNvPr>
          <p:cNvSpPr txBox="1"/>
          <p:nvPr/>
        </p:nvSpPr>
        <p:spPr>
          <a:xfrm>
            <a:off x="1133009" y="4455952"/>
            <a:ext cx="1372492" cy="522579"/>
          </a:xfrm>
          <a:prstGeom prst="rect">
            <a:avLst/>
          </a:prstGeom>
          <a:noFill/>
        </p:spPr>
        <p:txBody>
          <a:bodyPr wrap="none" rtlCol="0">
            <a:spAutoFit/>
          </a:bodyPr>
          <a:lstStyle/>
          <a:p>
            <a:pPr algn="ctr" defTabSz="582930">
              <a:spcAft>
                <a:spcPts val="600"/>
              </a:spcAft>
            </a:pPr>
            <a:r>
              <a:rPr lang="en-US" sz="1148" kern="1200">
                <a:solidFill>
                  <a:schemeClr val="tx1"/>
                </a:solidFill>
                <a:latin typeface="+mn-lt"/>
                <a:ea typeface="+mn-ea"/>
                <a:cs typeface="+mn-cs"/>
              </a:rPr>
              <a:t>Oatmeal </a:t>
            </a:r>
          </a:p>
          <a:p>
            <a:pPr algn="ctr" defTabSz="582930">
              <a:spcAft>
                <a:spcPts val="600"/>
              </a:spcAft>
            </a:pPr>
            <a:r>
              <a:rPr lang="en-US" sz="1148" kern="1200">
                <a:solidFill>
                  <a:schemeClr val="tx1"/>
                </a:solidFill>
                <a:latin typeface="+mn-lt"/>
                <a:ea typeface="+mn-ea"/>
                <a:cs typeface="+mn-cs"/>
              </a:rPr>
              <a:t>½ cup = 15 grams</a:t>
            </a:r>
            <a:endParaRPr lang="en-US"/>
          </a:p>
        </p:txBody>
      </p:sp>
      <p:sp>
        <p:nvSpPr>
          <p:cNvPr id="28" name="TextBox 27">
            <a:extLst>
              <a:ext uri="{FF2B5EF4-FFF2-40B4-BE49-F238E27FC236}">
                <a16:creationId xmlns:a16="http://schemas.microsoft.com/office/drawing/2014/main" id="{93BD60DB-4EC8-561C-BE1F-D548EBA04EE5}"/>
              </a:ext>
            </a:extLst>
          </p:cNvPr>
          <p:cNvSpPr txBox="1"/>
          <p:nvPr/>
        </p:nvSpPr>
        <p:spPr>
          <a:xfrm>
            <a:off x="3354115" y="4487219"/>
            <a:ext cx="1558440" cy="522579"/>
          </a:xfrm>
          <a:prstGeom prst="rect">
            <a:avLst/>
          </a:prstGeom>
          <a:noFill/>
        </p:spPr>
        <p:txBody>
          <a:bodyPr wrap="none" rtlCol="0">
            <a:spAutoFit/>
          </a:bodyPr>
          <a:lstStyle/>
          <a:p>
            <a:pPr algn="ctr" defTabSz="582930">
              <a:spcAft>
                <a:spcPts val="600"/>
              </a:spcAft>
            </a:pPr>
            <a:r>
              <a:rPr lang="en-US" sz="1148" kern="1200">
                <a:solidFill>
                  <a:schemeClr val="tx1"/>
                </a:solidFill>
                <a:latin typeface="+mn-lt"/>
                <a:ea typeface="+mn-ea"/>
                <a:cs typeface="+mn-cs"/>
              </a:rPr>
              <a:t>Unsweetened Cereal</a:t>
            </a:r>
          </a:p>
          <a:p>
            <a:pPr algn="ctr" defTabSz="582930">
              <a:spcAft>
                <a:spcPts val="600"/>
              </a:spcAft>
            </a:pPr>
            <a:r>
              <a:rPr lang="en-US" sz="1148" kern="1200">
                <a:solidFill>
                  <a:schemeClr val="tx1"/>
                </a:solidFill>
                <a:latin typeface="+mn-lt"/>
                <a:ea typeface="+mn-ea"/>
                <a:cs typeface="+mn-cs"/>
              </a:rPr>
              <a:t>¾ cup = 15 grams</a:t>
            </a:r>
            <a:endParaRPr lang="en-US"/>
          </a:p>
        </p:txBody>
      </p:sp>
      <p:sp>
        <p:nvSpPr>
          <p:cNvPr id="29" name="TextBox 28">
            <a:extLst>
              <a:ext uri="{FF2B5EF4-FFF2-40B4-BE49-F238E27FC236}">
                <a16:creationId xmlns:a16="http://schemas.microsoft.com/office/drawing/2014/main" id="{4B9A127D-E314-2542-A015-18DCC15A4EA5}"/>
              </a:ext>
            </a:extLst>
          </p:cNvPr>
          <p:cNvSpPr txBox="1"/>
          <p:nvPr/>
        </p:nvSpPr>
        <p:spPr>
          <a:xfrm>
            <a:off x="5915891" y="4455952"/>
            <a:ext cx="1372492" cy="522579"/>
          </a:xfrm>
          <a:prstGeom prst="rect">
            <a:avLst/>
          </a:prstGeom>
          <a:noFill/>
        </p:spPr>
        <p:txBody>
          <a:bodyPr wrap="none" rtlCol="0">
            <a:spAutoFit/>
          </a:bodyPr>
          <a:lstStyle/>
          <a:p>
            <a:pPr algn="ctr" defTabSz="582930">
              <a:spcAft>
                <a:spcPts val="600"/>
              </a:spcAft>
            </a:pPr>
            <a:r>
              <a:rPr lang="en-US" sz="1148" kern="1200">
                <a:solidFill>
                  <a:schemeClr val="tx1"/>
                </a:solidFill>
                <a:latin typeface="+mn-lt"/>
                <a:ea typeface="+mn-ea"/>
                <a:cs typeface="+mn-cs"/>
              </a:rPr>
              <a:t>Granola</a:t>
            </a:r>
          </a:p>
          <a:p>
            <a:pPr algn="ctr" defTabSz="582930">
              <a:spcAft>
                <a:spcPts val="600"/>
              </a:spcAft>
            </a:pPr>
            <a:r>
              <a:rPr lang="en-US" sz="1148" kern="1200">
                <a:solidFill>
                  <a:schemeClr val="tx1"/>
                </a:solidFill>
                <a:latin typeface="+mn-lt"/>
                <a:ea typeface="+mn-ea"/>
                <a:cs typeface="+mn-cs"/>
              </a:rPr>
              <a:t>¼ cup = 15 grams</a:t>
            </a:r>
            <a:endParaRPr lang="en-US"/>
          </a:p>
        </p:txBody>
      </p:sp>
      <p:sp>
        <p:nvSpPr>
          <p:cNvPr id="30" name="TextBox 29">
            <a:extLst>
              <a:ext uri="{FF2B5EF4-FFF2-40B4-BE49-F238E27FC236}">
                <a16:creationId xmlns:a16="http://schemas.microsoft.com/office/drawing/2014/main" id="{DE25789B-5558-4AE3-8E98-7C18C1E56D9B}"/>
              </a:ext>
            </a:extLst>
          </p:cNvPr>
          <p:cNvSpPr txBox="1"/>
          <p:nvPr/>
        </p:nvSpPr>
        <p:spPr>
          <a:xfrm>
            <a:off x="1142426" y="5849676"/>
            <a:ext cx="1454244" cy="522579"/>
          </a:xfrm>
          <a:prstGeom prst="rect">
            <a:avLst/>
          </a:prstGeom>
          <a:noFill/>
        </p:spPr>
        <p:txBody>
          <a:bodyPr wrap="none" rtlCol="0">
            <a:spAutoFit/>
          </a:bodyPr>
          <a:lstStyle/>
          <a:p>
            <a:pPr algn="ctr" defTabSz="582930">
              <a:spcAft>
                <a:spcPts val="600"/>
              </a:spcAft>
            </a:pPr>
            <a:r>
              <a:rPr lang="en-US" sz="1148" kern="1200">
                <a:solidFill>
                  <a:schemeClr val="tx1"/>
                </a:solidFill>
                <a:latin typeface="+mn-lt"/>
                <a:ea typeface="+mn-ea"/>
                <a:cs typeface="+mn-cs"/>
              </a:rPr>
              <a:t>Pasta</a:t>
            </a:r>
          </a:p>
          <a:p>
            <a:pPr algn="ctr" defTabSz="582930">
              <a:spcAft>
                <a:spcPts val="600"/>
              </a:spcAft>
            </a:pPr>
            <a:r>
              <a:rPr lang="en-US" sz="1148" kern="1200">
                <a:solidFill>
                  <a:schemeClr val="tx1"/>
                </a:solidFill>
                <a:latin typeface="+mn-lt"/>
                <a:ea typeface="+mn-ea"/>
                <a:cs typeface="+mn-cs"/>
              </a:rPr>
              <a:t>1/3 cup = 15 grams</a:t>
            </a:r>
            <a:endParaRPr lang="en-US"/>
          </a:p>
        </p:txBody>
      </p:sp>
      <p:sp>
        <p:nvSpPr>
          <p:cNvPr id="32" name="TextBox 31">
            <a:extLst>
              <a:ext uri="{FF2B5EF4-FFF2-40B4-BE49-F238E27FC236}">
                <a16:creationId xmlns:a16="http://schemas.microsoft.com/office/drawing/2014/main" id="{45FD4C66-D2C5-1ABF-3697-397E931CF659}"/>
              </a:ext>
            </a:extLst>
          </p:cNvPr>
          <p:cNvSpPr txBox="1"/>
          <p:nvPr/>
        </p:nvSpPr>
        <p:spPr>
          <a:xfrm>
            <a:off x="3564313" y="5849676"/>
            <a:ext cx="1372492" cy="522579"/>
          </a:xfrm>
          <a:prstGeom prst="rect">
            <a:avLst/>
          </a:prstGeom>
          <a:noFill/>
        </p:spPr>
        <p:txBody>
          <a:bodyPr wrap="none" rtlCol="0">
            <a:spAutoFit/>
          </a:bodyPr>
          <a:lstStyle/>
          <a:p>
            <a:pPr algn="ctr" defTabSz="582930">
              <a:spcAft>
                <a:spcPts val="600"/>
              </a:spcAft>
            </a:pPr>
            <a:r>
              <a:rPr lang="en-US" sz="1148" kern="1200">
                <a:solidFill>
                  <a:schemeClr val="tx1"/>
                </a:solidFill>
                <a:latin typeface="+mn-lt"/>
                <a:ea typeface="+mn-ea"/>
                <a:cs typeface="+mn-cs"/>
              </a:rPr>
              <a:t>Peas</a:t>
            </a:r>
          </a:p>
          <a:p>
            <a:pPr algn="ctr" defTabSz="582930">
              <a:spcAft>
                <a:spcPts val="600"/>
              </a:spcAft>
            </a:pPr>
            <a:r>
              <a:rPr lang="en-US" sz="1148" kern="1200">
                <a:solidFill>
                  <a:schemeClr val="tx1"/>
                </a:solidFill>
                <a:latin typeface="+mn-lt"/>
                <a:ea typeface="+mn-ea"/>
                <a:cs typeface="+mn-cs"/>
              </a:rPr>
              <a:t>½ cup = 15 grams</a:t>
            </a:r>
            <a:endParaRPr lang="en-US"/>
          </a:p>
        </p:txBody>
      </p:sp>
      <p:sp>
        <p:nvSpPr>
          <p:cNvPr id="33" name="TextBox 32">
            <a:extLst>
              <a:ext uri="{FF2B5EF4-FFF2-40B4-BE49-F238E27FC236}">
                <a16:creationId xmlns:a16="http://schemas.microsoft.com/office/drawing/2014/main" id="{56B462C9-5CC8-8DC7-612A-1CF8389C027C}"/>
              </a:ext>
            </a:extLst>
          </p:cNvPr>
          <p:cNvSpPr txBox="1"/>
          <p:nvPr/>
        </p:nvSpPr>
        <p:spPr>
          <a:xfrm>
            <a:off x="5587082" y="5849676"/>
            <a:ext cx="2480166" cy="522579"/>
          </a:xfrm>
          <a:prstGeom prst="rect">
            <a:avLst/>
          </a:prstGeom>
          <a:noFill/>
        </p:spPr>
        <p:txBody>
          <a:bodyPr wrap="none" rtlCol="0">
            <a:spAutoFit/>
          </a:bodyPr>
          <a:lstStyle/>
          <a:p>
            <a:pPr algn="ctr" defTabSz="582930">
              <a:spcAft>
                <a:spcPts val="600"/>
              </a:spcAft>
            </a:pPr>
            <a:r>
              <a:rPr lang="en-US" sz="1148" kern="1200">
                <a:solidFill>
                  <a:schemeClr val="tx1"/>
                </a:solidFill>
                <a:latin typeface="+mn-lt"/>
                <a:ea typeface="+mn-ea"/>
                <a:cs typeface="+mn-cs"/>
              </a:rPr>
              <a:t>Corn</a:t>
            </a:r>
          </a:p>
          <a:p>
            <a:pPr algn="ctr" defTabSz="582930">
              <a:spcAft>
                <a:spcPts val="600"/>
              </a:spcAft>
            </a:pPr>
            <a:r>
              <a:rPr lang="en-US" sz="1148" kern="1200">
                <a:solidFill>
                  <a:schemeClr val="tx1"/>
                </a:solidFill>
                <a:latin typeface="+mn-lt"/>
                <a:ea typeface="+mn-ea"/>
                <a:cs typeface="+mn-cs"/>
              </a:rPr>
              <a:t>½ cup or one large cob = 15 grams</a:t>
            </a:r>
            <a:endParaRPr lang="en-US"/>
          </a:p>
        </p:txBody>
      </p:sp>
    </p:spTree>
    <p:extLst>
      <p:ext uri="{BB962C8B-B14F-4D97-AF65-F5344CB8AC3E}">
        <p14:creationId xmlns:p14="http://schemas.microsoft.com/office/powerpoint/2010/main" val="21664250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F076-6AEF-F9B6-780A-24DBF7C361CA}"/>
              </a:ext>
            </a:extLst>
          </p:cNvPr>
          <p:cNvSpPr>
            <a:spLocks noGrp="1"/>
          </p:cNvSpPr>
          <p:nvPr>
            <p:ph type="title"/>
          </p:nvPr>
        </p:nvSpPr>
        <p:spPr>
          <a:xfrm>
            <a:off x="374906" y="347472"/>
            <a:ext cx="8550019" cy="731520"/>
          </a:xfrm>
        </p:spPr>
        <p:txBody>
          <a:bodyPr anchor="b">
            <a:normAutofit/>
          </a:bodyPr>
          <a:lstStyle/>
          <a:p>
            <a:pPr algn="ctr"/>
            <a:r>
              <a:rPr lang="en-US" sz="3000" dirty="0">
                <a:solidFill>
                  <a:srgbClr val="002677"/>
                </a:solidFill>
              </a:rPr>
              <a:t>Fruits &amp; Milk High in Carbohydrates</a:t>
            </a:r>
          </a:p>
        </p:txBody>
      </p:sp>
      <p:pic>
        <p:nvPicPr>
          <p:cNvPr id="5" name="Picture 4" descr="A group of apples with a cut in half&#10;&#10;Description automatically generated">
            <a:extLst>
              <a:ext uri="{FF2B5EF4-FFF2-40B4-BE49-F238E27FC236}">
                <a16:creationId xmlns:a16="http://schemas.microsoft.com/office/drawing/2014/main" id="{2338FB7C-461C-FFCB-AF3C-BFD2BA67B8DD}"/>
              </a:ext>
            </a:extLst>
          </p:cNvPr>
          <p:cNvPicPr>
            <a:picLocks noChangeAspect="1"/>
          </p:cNvPicPr>
          <p:nvPr/>
        </p:nvPicPr>
        <p:blipFill rotWithShape="1">
          <a:blip r:embed="rId3"/>
          <a:srcRect l="11538" t="5636" r="11299" b="7177"/>
          <a:stretch/>
        </p:blipFill>
        <p:spPr>
          <a:xfrm>
            <a:off x="1052115" y="1312548"/>
            <a:ext cx="1705471" cy="1829415"/>
          </a:xfrm>
          <a:prstGeom prst="rect">
            <a:avLst/>
          </a:prstGeom>
        </p:spPr>
      </p:pic>
      <p:pic>
        <p:nvPicPr>
          <p:cNvPr id="7" name="Picture 6" descr="A bunch of bananas and sliced bananas&#10;&#10;Description automatically generated">
            <a:extLst>
              <a:ext uri="{FF2B5EF4-FFF2-40B4-BE49-F238E27FC236}">
                <a16:creationId xmlns:a16="http://schemas.microsoft.com/office/drawing/2014/main" id="{A17BDE9F-CAC5-191D-B96A-E750446EB416}"/>
              </a:ext>
            </a:extLst>
          </p:cNvPr>
          <p:cNvPicPr>
            <a:picLocks noChangeAspect="1"/>
          </p:cNvPicPr>
          <p:nvPr/>
        </p:nvPicPr>
        <p:blipFill>
          <a:blip r:embed="rId4"/>
          <a:stretch>
            <a:fillRect/>
          </a:stretch>
        </p:blipFill>
        <p:spPr>
          <a:xfrm>
            <a:off x="3627711" y="1475058"/>
            <a:ext cx="2573123" cy="1829415"/>
          </a:xfrm>
          <a:prstGeom prst="rect">
            <a:avLst/>
          </a:prstGeom>
        </p:spPr>
      </p:pic>
      <p:pic>
        <p:nvPicPr>
          <p:cNvPr id="9" name="Picture 8" descr="A pile of blueberries with leaves&#10;&#10;Description automatically generated">
            <a:extLst>
              <a:ext uri="{FF2B5EF4-FFF2-40B4-BE49-F238E27FC236}">
                <a16:creationId xmlns:a16="http://schemas.microsoft.com/office/drawing/2014/main" id="{994D7873-AF34-EC63-10F9-772EDB4149E1}"/>
              </a:ext>
            </a:extLst>
          </p:cNvPr>
          <p:cNvPicPr>
            <a:picLocks noChangeAspect="1"/>
          </p:cNvPicPr>
          <p:nvPr/>
        </p:nvPicPr>
        <p:blipFill>
          <a:blip r:embed="rId5"/>
          <a:stretch>
            <a:fillRect/>
          </a:stretch>
        </p:blipFill>
        <p:spPr>
          <a:xfrm>
            <a:off x="733808" y="4167512"/>
            <a:ext cx="2530604" cy="1687069"/>
          </a:xfrm>
          <a:prstGeom prst="rect">
            <a:avLst/>
          </a:prstGeom>
        </p:spPr>
      </p:pic>
      <p:pic>
        <p:nvPicPr>
          <p:cNvPr id="11" name="Picture 10" descr="A group of oranges with leaves&#10;&#10;Description automatically generated">
            <a:extLst>
              <a:ext uri="{FF2B5EF4-FFF2-40B4-BE49-F238E27FC236}">
                <a16:creationId xmlns:a16="http://schemas.microsoft.com/office/drawing/2014/main" id="{16D9F36C-A32E-71DF-90A7-623BF8E7D94A}"/>
              </a:ext>
            </a:extLst>
          </p:cNvPr>
          <p:cNvPicPr>
            <a:picLocks noChangeAspect="1"/>
          </p:cNvPicPr>
          <p:nvPr/>
        </p:nvPicPr>
        <p:blipFill>
          <a:blip r:embed="rId6"/>
          <a:stretch>
            <a:fillRect/>
          </a:stretch>
        </p:blipFill>
        <p:spPr>
          <a:xfrm>
            <a:off x="3886580" y="3952125"/>
            <a:ext cx="2338579" cy="1667594"/>
          </a:xfrm>
          <a:prstGeom prst="rect">
            <a:avLst/>
          </a:prstGeom>
        </p:spPr>
      </p:pic>
      <p:sp>
        <p:nvSpPr>
          <p:cNvPr id="16" name="TextBox 15">
            <a:extLst>
              <a:ext uri="{FF2B5EF4-FFF2-40B4-BE49-F238E27FC236}">
                <a16:creationId xmlns:a16="http://schemas.microsoft.com/office/drawing/2014/main" id="{6B5A8D11-C7AC-A7E4-59C3-3F2DB0EE2856}"/>
              </a:ext>
            </a:extLst>
          </p:cNvPr>
          <p:cNvSpPr txBox="1"/>
          <p:nvPr/>
        </p:nvSpPr>
        <p:spPr>
          <a:xfrm>
            <a:off x="1228416" y="3209006"/>
            <a:ext cx="1337226"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Apple</a:t>
            </a:r>
            <a:endParaRPr lang="en-US" sz="1148" dirty="0"/>
          </a:p>
          <a:p>
            <a:pPr algn="ctr" defTabSz="582930">
              <a:spcAft>
                <a:spcPts val="600"/>
              </a:spcAft>
            </a:pPr>
            <a:r>
              <a:rPr lang="en-US" sz="1148" kern="1200" dirty="0">
                <a:solidFill>
                  <a:schemeClr val="tx1"/>
                </a:solidFill>
                <a:latin typeface="+mn-lt"/>
                <a:ea typeface="+mn-ea"/>
                <a:cs typeface="+mn-cs"/>
              </a:rPr>
              <a:t>Small = 15 grams</a:t>
            </a:r>
            <a:endParaRPr lang="en-US" dirty="0"/>
          </a:p>
        </p:txBody>
      </p:sp>
      <p:sp>
        <p:nvSpPr>
          <p:cNvPr id="17" name="TextBox 16">
            <a:extLst>
              <a:ext uri="{FF2B5EF4-FFF2-40B4-BE49-F238E27FC236}">
                <a16:creationId xmlns:a16="http://schemas.microsoft.com/office/drawing/2014/main" id="{BDF4CE87-4838-0652-AF6F-79DA28ABB731}"/>
              </a:ext>
            </a:extLst>
          </p:cNvPr>
          <p:cNvSpPr txBox="1"/>
          <p:nvPr/>
        </p:nvSpPr>
        <p:spPr>
          <a:xfrm>
            <a:off x="4387397" y="3227058"/>
            <a:ext cx="1135246"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Banana</a:t>
            </a:r>
            <a:endParaRPr lang="en-US" sz="1148" dirty="0"/>
          </a:p>
          <a:p>
            <a:pPr algn="ctr" defTabSz="582930">
              <a:spcAft>
                <a:spcPts val="600"/>
              </a:spcAft>
            </a:pPr>
            <a:r>
              <a:rPr lang="en-US" sz="1148" kern="1200" dirty="0">
                <a:solidFill>
                  <a:schemeClr val="tx1"/>
                </a:solidFill>
                <a:latin typeface="+mn-lt"/>
                <a:ea typeface="+mn-ea"/>
                <a:cs typeface="+mn-cs"/>
              </a:rPr>
              <a:t>½ = 15 grams</a:t>
            </a:r>
            <a:endParaRPr lang="en-US" dirty="0"/>
          </a:p>
        </p:txBody>
      </p:sp>
      <p:sp>
        <p:nvSpPr>
          <p:cNvPr id="18" name="TextBox 17">
            <a:extLst>
              <a:ext uri="{FF2B5EF4-FFF2-40B4-BE49-F238E27FC236}">
                <a16:creationId xmlns:a16="http://schemas.microsoft.com/office/drawing/2014/main" id="{787DA27C-A890-D076-829F-479DEA648E87}"/>
              </a:ext>
            </a:extLst>
          </p:cNvPr>
          <p:cNvSpPr txBox="1"/>
          <p:nvPr/>
        </p:nvSpPr>
        <p:spPr>
          <a:xfrm>
            <a:off x="1312865" y="5600669"/>
            <a:ext cx="1372491"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Blueberries</a:t>
            </a:r>
            <a:endParaRPr lang="en-US" sz="1148" dirty="0"/>
          </a:p>
          <a:p>
            <a:pPr algn="ctr" defTabSz="582930">
              <a:spcAft>
                <a:spcPts val="600"/>
              </a:spcAft>
            </a:pPr>
            <a:r>
              <a:rPr lang="en-US" sz="1148" kern="1200" dirty="0">
                <a:solidFill>
                  <a:schemeClr val="tx1"/>
                </a:solidFill>
                <a:latin typeface="+mn-lt"/>
                <a:ea typeface="+mn-ea"/>
                <a:cs typeface="+mn-cs"/>
              </a:rPr>
              <a:t>¾ cup = 15 grams</a:t>
            </a:r>
            <a:endParaRPr lang="en-US" dirty="0"/>
          </a:p>
        </p:txBody>
      </p:sp>
      <p:sp>
        <p:nvSpPr>
          <p:cNvPr id="19" name="TextBox 18">
            <a:extLst>
              <a:ext uri="{FF2B5EF4-FFF2-40B4-BE49-F238E27FC236}">
                <a16:creationId xmlns:a16="http://schemas.microsoft.com/office/drawing/2014/main" id="{DE8AA9A5-D80A-B664-6261-42CCD9005C02}"/>
              </a:ext>
            </a:extLst>
          </p:cNvPr>
          <p:cNvSpPr txBox="1"/>
          <p:nvPr/>
        </p:nvSpPr>
        <p:spPr>
          <a:xfrm>
            <a:off x="4387397" y="5600669"/>
            <a:ext cx="1337226"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Orange</a:t>
            </a:r>
            <a:endParaRPr lang="en-US" sz="1148" dirty="0"/>
          </a:p>
          <a:p>
            <a:pPr algn="ctr" defTabSz="582930">
              <a:spcAft>
                <a:spcPts val="600"/>
              </a:spcAft>
            </a:pPr>
            <a:r>
              <a:rPr lang="en-US" sz="1148" kern="1200" dirty="0">
                <a:solidFill>
                  <a:schemeClr val="tx1"/>
                </a:solidFill>
                <a:latin typeface="+mn-lt"/>
                <a:ea typeface="+mn-ea"/>
                <a:cs typeface="+mn-cs"/>
              </a:rPr>
              <a:t>Small = 15 grams</a:t>
            </a:r>
            <a:endParaRPr lang="en-US" dirty="0"/>
          </a:p>
        </p:txBody>
      </p:sp>
      <p:sp>
        <p:nvSpPr>
          <p:cNvPr id="20" name="TextBox 19">
            <a:extLst>
              <a:ext uri="{FF2B5EF4-FFF2-40B4-BE49-F238E27FC236}">
                <a16:creationId xmlns:a16="http://schemas.microsoft.com/office/drawing/2014/main" id="{BD29EE45-246A-140C-7BB0-5F568CB3A556}"/>
              </a:ext>
            </a:extLst>
          </p:cNvPr>
          <p:cNvSpPr txBox="1"/>
          <p:nvPr/>
        </p:nvSpPr>
        <p:spPr>
          <a:xfrm>
            <a:off x="6942577" y="4168859"/>
            <a:ext cx="1611339"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Whole, Skim, 2% Milk</a:t>
            </a:r>
          </a:p>
          <a:p>
            <a:pPr algn="ctr" defTabSz="582930">
              <a:spcAft>
                <a:spcPts val="600"/>
              </a:spcAft>
            </a:pPr>
            <a:r>
              <a:rPr lang="en-US" sz="1148" dirty="0"/>
              <a:t>1 cup</a:t>
            </a:r>
            <a:r>
              <a:rPr lang="en-US" sz="1148" kern="1200" dirty="0">
                <a:solidFill>
                  <a:schemeClr val="tx1"/>
                </a:solidFill>
                <a:latin typeface="+mn-lt"/>
                <a:ea typeface="+mn-ea"/>
                <a:cs typeface="+mn-cs"/>
              </a:rPr>
              <a:t> = 15 grams</a:t>
            </a:r>
            <a:endParaRPr lang="en-US" dirty="0"/>
          </a:p>
        </p:txBody>
      </p:sp>
      <p:grpSp>
        <p:nvGrpSpPr>
          <p:cNvPr id="23" name="Group 22">
            <a:extLst>
              <a:ext uri="{FF2B5EF4-FFF2-40B4-BE49-F238E27FC236}">
                <a16:creationId xmlns:a16="http://schemas.microsoft.com/office/drawing/2014/main" id="{1CF3CA8B-2584-800D-DAA9-FACB577122CE}"/>
              </a:ext>
            </a:extLst>
          </p:cNvPr>
          <p:cNvGrpSpPr/>
          <p:nvPr/>
        </p:nvGrpSpPr>
        <p:grpSpPr>
          <a:xfrm>
            <a:off x="6574391" y="2625809"/>
            <a:ext cx="2122972" cy="1468919"/>
            <a:chOff x="6354278" y="2358727"/>
            <a:chExt cx="2512806" cy="1891492"/>
          </a:xfrm>
        </p:grpSpPr>
        <p:pic>
          <p:nvPicPr>
            <p:cNvPr id="15" name="Picture 14" descr="A jug of milk with a red cap&#10;&#10;Description automatically generated">
              <a:extLst>
                <a:ext uri="{FF2B5EF4-FFF2-40B4-BE49-F238E27FC236}">
                  <a16:creationId xmlns:a16="http://schemas.microsoft.com/office/drawing/2014/main" id="{B1299963-6F60-DF94-9815-ABCAEA103A0F}"/>
                </a:ext>
              </a:extLst>
            </p:cNvPr>
            <p:cNvPicPr>
              <a:picLocks noChangeAspect="1"/>
            </p:cNvPicPr>
            <p:nvPr/>
          </p:nvPicPr>
          <p:blipFill rotWithShape="1">
            <a:blip r:embed="rId7"/>
            <a:srcRect l="20314" r="24189"/>
            <a:stretch/>
          </p:blipFill>
          <p:spPr>
            <a:xfrm>
              <a:off x="6354278" y="2405438"/>
              <a:ext cx="1014290" cy="1827672"/>
            </a:xfrm>
            <a:prstGeom prst="rect">
              <a:avLst/>
            </a:prstGeom>
          </p:spPr>
        </p:pic>
        <p:pic>
          <p:nvPicPr>
            <p:cNvPr id="22" name="Picture 21" descr="A white jug of milk with a blue cap&#10;&#10;Description automatically generated">
              <a:extLst>
                <a:ext uri="{FF2B5EF4-FFF2-40B4-BE49-F238E27FC236}">
                  <a16:creationId xmlns:a16="http://schemas.microsoft.com/office/drawing/2014/main" id="{306002E5-2CCB-A3ED-C7A0-C50B97C758C9}"/>
                </a:ext>
              </a:extLst>
            </p:cNvPr>
            <p:cNvPicPr>
              <a:picLocks noChangeAspect="1"/>
            </p:cNvPicPr>
            <p:nvPr/>
          </p:nvPicPr>
          <p:blipFill rotWithShape="1">
            <a:blip r:embed="rId8"/>
            <a:srcRect l="28292" r="28133"/>
            <a:stretch/>
          </p:blipFill>
          <p:spPr>
            <a:xfrm>
              <a:off x="8082380" y="2405439"/>
              <a:ext cx="784704" cy="1800828"/>
            </a:xfrm>
            <a:prstGeom prst="rect">
              <a:avLst/>
            </a:prstGeom>
          </p:spPr>
        </p:pic>
        <p:pic>
          <p:nvPicPr>
            <p:cNvPr id="13" name="Picture 12" descr="A white jug of milk&#10;&#10;Description automatically generated">
              <a:extLst>
                <a:ext uri="{FF2B5EF4-FFF2-40B4-BE49-F238E27FC236}">
                  <a16:creationId xmlns:a16="http://schemas.microsoft.com/office/drawing/2014/main" id="{2F76BEEA-4AA2-8308-E674-D562F6E289EB}"/>
                </a:ext>
              </a:extLst>
            </p:cNvPr>
            <p:cNvPicPr>
              <a:picLocks noChangeAspect="1"/>
            </p:cNvPicPr>
            <p:nvPr/>
          </p:nvPicPr>
          <p:blipFill rotWithShape="1">
            <a:blip r:embed="rId9"/>
            <a:srcRect l="16569" r="19121"/>
            <a:stretch/>
          </p:blipFill>
          <p:spPr>
            <a:xfrm>
              <a:off x="7254381" y="2358727"/>
              <a:ext cx="827999" cy="1891492"/>
            </a:xfrm>
            <a:prstGeom prst="rect">
              <a:avLst/>
            </a:prstGeom>
          </p:spPr>
        </p:pic>
      </p:grpSp>
    </p:spTree>
    <p:extLst>
      <p:ext uri="{BB962C8B-B14F-4D97-AF65-F5344CB8AC3E}">
        <p14:creationId xmlns:p14="http://schemas.microsoft.com/office/powerpoint/2010/main" val="27843754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62CD92-44B3-10AB-C876-38D21C0D8D4B}"/>
              </a:ext>
            </a:extLst>
          </p:cNvPr>
          <p:cNvSpPr>
            <a:spLocks noGrp="1"/>
          </p:cNvSpPr>
          <p:nvPr>
            <p:ph type="title"/>
          </p:nvPr>
        </p:nvSpPr>
        <p:spPr>
          <a:xfrm>
            <a:off x="480060" y="325369"/>
            <a:ext cx="3777615" cy="1956841"/>
          </a:xfrm>
        </p:spPr>
        <p:txBody>
          <a:bodyPr vert="horz" lIns="91440" tIns="45720" rIns="91440" bIns="45720" rtlCol="0" anchor="ctr">
            <a:normAutofit/>
          </a:bodyPr>
          <a:lstStyle/>
          <a:p>
            <a:pPr defTabSz="914400">
              <a:lnSpc>
                <a:spcPct val="90000"/>
              </a:lnSpc>
            </a:pPr>
            <a:r>
              <a:rPr lang="en-US" sz="4700" dirty="0">
                <a:solidFill>
                  <a:schemeClr val="tx1"/>
                </a:solidFill>
              </a:rPr>
              <a:t>Fats and Oils</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6DE148-BAE5-5B4B-C038-8ACD05720193}"/>
              </a:ext>
            </a:extLst>
          </p:cNvPr>
          <p:cNvSpPr>
            <a:spLocks noGrp="1"/>
          </p:cNvSpPr>
          <p:nvPr>
            <p:ph type="body" sz="quarter" idx="13"/>
          </p:nvPr>
        </p:nvSpPr>
        <p:spPr>
          <a:xfrm>
            <a:off x="480060" y="2872899"/>
            <a:ext cx="3182691" cy="3320668"/>
          </a:xfrm>
        </p:spPr>
        <p:txBody>
          <a:bodyPr vert="horz" lIns="91440" tIns="45720" rIns="91440" bIns="45720" rtlCol="0">
            <a:normAutofit/>
          </a:bodyPr>
          <a:lstStyle/>
          <a:p>
            <a:pPr defTabSz="914400">
              <a:buFont typeface="Wingdings" panose="05000000000000000000" pitchFamily="2" charset="2"/>
              <a:buChar char="Ø"/>
            </a:pPr>
            <a:r>
              <a:rPr lang="en-US" sz="2800" dirty="0">
                <a:solidFill>
                  <a:schemeClr val="tx1"/>
                </a:solidFill>
                <a:cs typeface="+mn-cs"/>
              </a:rPr>
              <a:t>Use sparingly</a:t>
            </a:r>
          </a:p>
          <a:p>
            <a:pPr defTabSz="914400">
              <a:buFont typeface="Wingdings" panose="05000000000000000000" pitchFamily="2" charset="2"/>
              <a:buChar char="Ø"/>
            </a:pPr>
            <a:endParaRPr lang="en-US" sz="2800" dirty="0">
              <a:solidFill>
                <a:schemeClr val="tx1"/>
              </a:solidFill>
              <a:cs typeface="+mn-cs"/>
            </a:endParaRPr>
          </a:p>
          <a:p>
            <a:pPr defTabSz="914400">
              <a:buFont typeface="Wingdings" panose="05000000000000000000" pitchFamily="2" charset="2"/>
              <a:buChar char="Ø"/>
            </a:pPr>
            <a:r>
              <a:rPr lang="en-US" sz="2800" dirty="0">
                <a:solidFill>
                  <a:schemeClr val="tx1"/>
                </a:solidFill>
                <a:cs typeface="+mn-cs"/>
              </a:rPr>
              <a:t>These do slow down rising blood sugar, but are high in fat</a:t>
            </a:r>
          </a:p>
          <a:p>
            <a:pPr marL="0" indent="0" defTabSz="914400">
              <a:buNone/>
            </a:pPr>
            <a:endParaRPr lang="en-US" sz="2800" dirty="0">
              <a:solidFill>
                <a:schemeClr val="tx1"/>
              </a:solidFill>
              <a:cs typeface="+mn-cs"/>
            </a:endParaRPr>
          </a:p>
        </p:txBody>
      </p:sp>
      <p:pic>
        <p:nvPicPr>
          <p:cNvPr id="5" name="Picture 4" descr="A group of bottles of liquid and a butter dish&#10;&#10;Description automatically generated">
            <a:extLst>
              <a:ext uri="{FF2B5EF4-FFF2-40B4-BE49-F238E27FC236}">
                <a16:creationId xmlns:a16="http://schemas.microsoft.com/office/drawing/2014/main" id="{F9444165-DAF4-1B94-D952-E22B7BE9A37C}"/>
              </a:ext>
            </a:extLst>
          </p:cNvPr>
          <p:cNvPicPr>
            <a:picLocks noChangeAspect="1"/>
          </p:cNvPicPr>
          <p:nvPr/>
        </p:nvPicPr>
        <p:blipFill rotWithShape="1">
          <a:blip r:embed="rId3"/>
          <a:srcRect l="44262" r="5523"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328127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F076-6AEF-F9B6-780A-24DBF7C361CA}"/>
              </a:ext>
            </a:extLst>
          </p:cNvPr>
          <p:cNvSpPr>
            <a:spLocks noGrp="1"/>
          </p:cNvSpPr>
          <p:nvPr>
            <p:ph type="title"/>
          </p:nvPr>
        </p:nvSpPr>
        <p:spPr>
          <a:xfrm>
            <a:off x="374906" y="347472"/>
            <a:ext cx="8521444" cy="731520"/>
          </a:xfrm>
        </p:spPr>
        <p:txBody>
          <a:bodyPr anchor="b">
            <a:normAutofit fontScale="90000"/>
          </a:bodyPr>
          <a:lstStyle/>
          <a:p>
            <a:pPr algn="ctr"/>
            <a:r>
              <a:rPr lang="en-US" sz="3000" dirty="0">
                <a:solidFill>
                  <a:srgbClr val="002677"/>
                </a:solidFill>
              </a:rPr>
              <a:t>Fats &amp; Oils</a:t>
            </a:r>
            <a:br>
              <a:rPr lang="en-US" sz="3000" dirty="0">
                <a:solidFill>
                  <a:srgbClr val="002677"/>
                </a:solidFill>
              </a:rPr>
            </a:br>
            <a:r>
              <a:rPr lang="en-US" sz="2000" i="1" dirty="0">
                <a:solidFill>
                  <a:srgbClr val="002677"/>
                </a:solidFill>
              </a:rPr>
              <a:t>* Suggested Serving Sizes (each 5 grams of fat)</a:t>
            </a:r>
            <a:endParaRPr lang="en-US" sz="3000" i="1" dirty="0">
              <a:solidFill>
                <a:srgbClr val="002677"/>
              </a:solidFill>
            </a:endParaRPr>
          </a:p>
        </p:txBody>
      </p:sp>
      <p:sp>
        <p:nvSpPr>
          <p:cNvPr id="16" name="TextBox 15">
            <a:extLst>
              <a:ext uri="{FF2B5EF4-FFF2-40B4-BE49-F238E27FC236}">
                <a16:creationId xmlns:a16="http://schemas.microsoft.com/office/drawing/2014/main" id="{6B5A8D11-C7AC-A7E4-59C3-3F2DB0EE2856}"/>
              </a:ext>
            </a:extLst>
          </p:cNvPr>
          <p:cNvSpPr txBox="1"/>
          <p:nvPr/>
        </p:nvSpPr>
        <p:spPr>
          <a:xfrm>
            <a:off x="4080762" y="4196084"/>
            <a:ext cx="1414170"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Margarine Low Fat</a:t>
            </a:r>
          </a:p>
          <a:p>
            <a:pPr algn="ctr" defTabSz="582930">
              <a:spcAft>
                <a:spcPts val="600"/>
              </a:spcAft>
            </a:pPr>
            <a:r>
              <a:rPr lang="en-US" sz="1148" dirty="0"/>
              <a:t>1 tsp</a:t>
            </a:r>
          </a:p>
        </p:txBody>
      </p:sp>
      <p:sp>
        <p:nvSpPr>
          <p:cNvPr id="17" name="TextBox 16">
            <a:extLst>
              <a:ext uri="{FF2B5EF4-FFF2-40B4-BE49-F238E27FC236}">
                <a16:creationId xmlns:a16="http://schemas.microsoft.com/office/drawing/2014/main" id="{BDF4CE87-4838-0652-AF6F-79DA28ABB731}"/>
              </a:ext>
            </a:extLst>
          </p:cNvPr>
          <p:cNvSpPr txBox="1"/>
          <p:nvPr/>
        </p:nvSpPr>
        <p:spPr>
          <a:xfrm>
            <a:off x="3953562" y="2583793"/>
            <a:ext cx="1066318"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Vegetable Oil</a:t>
            </a:r>
            <a:endParaRPr lang="en-US" sz="1148" dirty="0"/>
          </a:p>
          <a:p>
            <a:pPr algn="ctr" defTabSz="582930">
              <a:spcAft>
                <a:spcPts val="600"/>
              </a:spcAft>
            </a:pPr>
            <a:r>
              <a:rPr lang="en-US" sz="1148" kern="1200" dirty="0">
                <a:solidFill>
                  <a:schemeClr val="tx1"/>
                </a:solidFill>
                <a:latin typeface="+mn-lt"/>
                <a:ea typeface="+mn-ea"/>
                <a:cs typeface="+mn-cs"/>
              </a:rPr>
              <a:t>1 tbsp</a:t>
            </a:r>
            <a:endParaRPr lang="en-US" dirty="0"/>
          </a:p>
        </p:txBody>
      </p:sp>
      <p:pic>
        <p:nvPicPr>
          <p:cNvPr id="6" name="Picture 5" descr="A piece of butter on a plate&#10;&#10;Description automatically generated">
            <a:extLst>
              <a:ext uri="{FF2B5EF4-FFF2-40B4-BE49-F238E27FC236}">
                <a16:creationId xmlns:a16="http://schemas.microsoft.com/office/drawing/2014/main" id="{E362D1BC-27A3-D3C1-07FE-4EA45692881A}"/>
              </a:ext>
            </a:extLst>
          </p:cNvPr>
          <p:cNvPicPr>
            <a:picLocks noChangeAspect="1"/>
          </p:cNvPicPr>
          <p:nvPr/>
        </p:nvPicPr>
        <p:blipFill rotWithShape="1">
          <a:blip r:embed="rId3"/>
          <a:srcRect l="8212" r="15612"/>
          <a:stretch/>
        </p:blipFill>
        <p:spPr>
          <a:xfrm>
            <a:off x="4208184" y="3281795"/>
            <a:ext cx="1235527" cy="817815"/>
          </a:xfrm>
          <a:prstGeom prst="rect">
            <a:avLst/>
          </a:prstGeom>
        </p:spPr>
      </p:pic>
      <p:pic>
        <p:nvPicPr>
          <p:cNvPr id="10" name="Picture 9" descr="A large bottle of vegetable oil&#10;&#10;Description automatically generated">
            <a:extLst>
              <a:ext uri="{FF2B5EF4-FFF2-40B4-BE49-F238E27FC236}">
                <a16:creationId xmlns:a16="http://schemas.microsoft.com/office/drawing/2014/main" id="{BD6A1C0B-1915-0D90-A5CE-3647C14A88C5}"/>
              </a:ext>
            </a:extLst>
          </p:cNvPr>
          <p:cNvPicPr>
            <a:picLocks noChangeAspect="1"/>
          </p:cNvPicPr>
          <p:nvPr/>
        </p:nvPicPr>
        <p:blipFill rotWithShape="1">
          <a:blip r:embed="rId4"/>
          <a:srcRect l="24583" r="25120"/>
          <a:stretch/>
        </p:blipFill>
        <p:spPr>
          <a:xfrm>
            <a:off x="4272675" y="1260536"/>
            <a:ext cx="666216" cy="1324565"/>
          </a:xfrm>
          <a:prstGeom prst="rect">
            <a:avLst/>
          </a:prstGeom>
        </p:spPr>
      </p:pic>
      <p:pic>
        <p:nvPicPr>
          <p:cNvPr id="14" name="Picture 13" descr="A plastic container with a label&#10;&#10;Description automatically generated">
            <a:extLst>
              <a:ext uri="{FF2B5EF4-FFF2-40B4-BE49-F238E27FC236}">
                <a16:creationId xmlns:a16="http://schemas.microsoft.com/office/drawing/2014/main" id="{2A8FA71F-FC2B-729E-C578-C1E4EAECC4F5}"/>
              </a:ext>
            </a:extLst>
          </p:cNvPr>
          <p:cNvPicPr>
            <a:picLocks noChangeAspect="1"/>
          </p:cNvPicPr>
          <p:nvPr/>
        </p:nvPicPr>
        <p:blipFill rotWithShape="1">
          <a:blip r:embed="rId5"/>
          <a:srcRect l="6414" r="27510"/>
          <a:stretch/>
        </p:blipFill>
        <p:spPr>
          <a:xfrm>
            <a:off x="7424889" y="1254505"/>
            <a:ext cx="897854" cy="1358812"/>
          </a:xfrm>
          <a:prstGeom prst="rect">
            <a:avLst/>
          </a:prstGeom>
        </p:spPr>
      </p:pic>
      <p:pic>
        <p:nvPicPr>
          <p:cNvPr id="24" name="Picture 23" descr="A plastic container with a yellow label&#10;&#10;Description automatically generated">
            <a:extLst>
              <a:ext uri="{FF2B5EF4-FFF2-40B4-BE49-F238E27FC236}">
                <a16:creationId xmlns:a16="http://schemas.microsoft.com/office/drawing/2014/main" id="{4191F056-C496-8E58-C2F6-EE5DA186AC5C}"/>
              </a:ext>
            </a:extLst>
          </p:cNvPr>
          <p:cNvPicPr>
            <a:picLocks noChangeAspect="1"/>
          </p:cNvPicPr>
          <p:nvPr/>
        </p:nvPicPr>
        <p:blipFill rotWithShape="1">
          <a:blip r:embed="rId6"/>
          <a:srcRect l="19349" r="17932"/>
          <a:stretch/>
        </p:blipFill>
        <p:spPr>
          <a:xfrm>
            <a:off x="5573084" y="1204776"/>
            <a:ext cx="856593" cy="1365783"/>
          </a:xfrm>
          <a:prstGeom prst="rect">
            <a:avLst/>
          </a:prstGeom>
        </p:spPr>
      </p:pic>
      <p:sp>
        <p:nvSpPr>
          <p:cNvPr id="25" name="TextBox 24">
            <a:extLst>
              <a:ext uri="{FF2B5EF4-FFF2-40B4-BE49-F238E27FC236}">
                <a16:creationId xmlns:a16="http://schemas.microsoft.com/office/drawing/2014/main" id="{A6FF12CD-58F6-1CDF-3229-FC7C8B528BDF}"/>
              </a:ext>
            </a:extLst>
          </p:cNvPr>
          <p:cNvSpPr txBox="1"/>
          <p:nvPr/>
        </p:nvSpPr>
        <p:spPr>
          <a:xfrm>
            <a:off x="6972947" y="2583793"/>
            <a:ext cx="1863011"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Mayonnaise Reduced Fat</a:t>
            </a:r>
            <a:endParaRPr lang="en-US" sz="1148" dirty="0"/>
          </a:p>
          <a:p>
            <a:pPr algn="ctr" defTabSz="582930">
              <a:spcAft>
                <a:spcPts val="600"/>
              </a:spcAft>
            </a:pPr>
            <a:r>
              <a:rPr lang="en-US" sz="1148" kern="1200" dirty="0">
                <a:solidFill>
                  <a:schemeClr val="tx1"/>
                </a:solidFill>
                <a:latin typeface="+mn-lt"/>
                <a:ea typeface="+mn-ea"/>
                <a:cs typeface="+mn-cs"/>
              </a:rPr>
              <a:t>1 tbsp</a:t>
            </a:r>
            <a:endParaRPr lang="en-US" dirty="0"/>
          </a:p>
        </p:txBody>
      </p:sp>
      <p:sp>
        <p:nvSpPr>
          <p:cNvPr id="26" name="TextBox 25">
            <a:extLst>
              <a:ext uri="{FF2B5EF4-FFF2-40B4-BE49-F238E27FC236}">
                <a16:creationId xmlns:a16="http://schemas.microsoft.com/office/drawing/2014/main" id="{F1FCC32F-67CC-B830-4ED4-38192F6ABD05}"/>
              </a:ext>
            </a:extLst>
          </p:cNvPr>
          <p:cNvSpPr txBox="1"/>
          <p:nvPr/>
        </p:nvSpPr>
        <p:spPr>
          <a:xfrm>
            <a:off x="5280683" y="2583793"/>
            <a:ext cx="1534395"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Mayonnaise Regular</a:t>
            </a:r>
            <a:endParaRPr lang="en-US" sz="1148" dirty="0"/>
          </a:p>
          <a:p>
            <a:pPr algn="ctr" defTabSz="582930">
              <a:spcAft>
                <a:spcPts val="600"/>
              </a:spcAft>
            </a:pPr>
            <a:r>
              <a:rPr lang="en-US" sz="1148" kern="1200" dirty="0">
                <a:solidFill>
                  <a:schemeClr val="tx1"/>
                </a:solidFill>
                <a:latin typeface="+mn-lt"/>
                <a:ea typeface="+mn-ea"/>
                <a:cs typeface="+mn-cs"/>
              </a:rPr>
              <a:t>1 tsp</a:t>
            </a:r>
            <a:endParaRPr lang="en-US" dirty="0"/>
          </a:p>
        </p:txBody>
      </p:sp>
      <p:pic>
        <p:nvPicPr>
          <p:cNvPr id="28" name="Picture 27" descr="Several blocks of butter&#10;&#10;Description automatically generated">
            <a:extLst>
              <a:ext uri="{FF2B5EF4-FFF2-40B4-BE49-F238E27FC236}">
                <a16:creationId xmlns:a16="http://schemas.microsoft.com/office/drawing/2014/main" id="{236035E8-E2B2-552F-FCDA-48501A589D53}"/>
              </a:ext>
            </a:extLst>
          </p:cNvPr>
          <p:cNvPicPr>
            <a:picLocks noChangeAspect="1"/>
          </p:cNvPicPr>
          <p:nvPr/>
        </p:nvPicPr>
        <p:blipFill>
          <a:blip r:embed="rId7"/>
          <a:stretch>
            <a:fillRect/>
          </a:stretch>
        </p:blipFill>
        <p:spPr>
          <a:xfrm>
            <a:off x="1135256" y="3244863"/>
            <a:ext cx="1336214" cy="1080269"/>
          </a:xfrm>
          <a:prstGeom prst="rect">
            <a:avLst/>
          </a:prstGeom>
        </p:spPr>
      </p:pic>
      <p:pic>
        <p:nvPicPr>
          <p:cNvPr id="30" name="Picture 29" descr="A close-up of a container of whipped butter&#10;&#10;Description automatically generated">
            <a:extLst>
              <a:ext uri="{FF2B5EF4-FFF2-40B4-BE49-F238E27FC236}">
                <a16:creationId xmlns:a16="http://schemas.microsoft.com/office/drawing/2014/main" id="{D4861E11-E15D-32CD-A2AC-837C208680EF}"/>
              </a:ext>
            </a:extLst>
          </p:cNvPr>
          <p:cNvPicPr>
            <a:picLocks noChangeAspect="1"/>
          </p:cNvPicPr>
          <p:nvPr/>
        </p:nvPicPr>
        <p:blipFill rotWithShape="1">
          <a:blip r:embed="rId8"/>
          <a:srcRect t="10739" r="1025" b="17674"/>
          <a:stretch/>
        </p:blipFill>
        <p:spPr>
          <a:xfrm>
            <a:off x="2608639" y="3281180"/>
            <a:ext cx="1264936" cy="914904"/>
          </a:xfrm>
          <a:prstGeom prst="rect">
            <a:avLst/>
          </a:prstGeom>
        </p:spPr>
      </p:pic>
      <p:sp>
        <p:nvSpPr>
          <p:cNvPr id="31" name="TextBox 30">
            <a:extLst>
              <a:ext uri="{FF2B5EF4-FFF2-40B4-BE49-F238E27FC236}">
                <a16:creationId xmlns:a16="http://schemas.microsoft.com/office/drawing/2014/main" id="{C34ECDC5-D7DF-CDEE-4E1D-9AEE77847B71}"/>
              </a:ext>
            </a:extLst>
          </p:cNvPr>
          <p:cNvSpPr txBox="1"/>
          <p:nvPr/>
        </p:nvSpPr>
        <p:spPr>
          <a:xfrm>
            <a:off x="1337869" y="4223678"/>
            <a:ext cx="939681"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Butter Stick</a:t>
            </a:r>
          </a:p>
          <a:p>
            <a:pPr algn="ctr" defTabSz="582930">
              <a:spcAft>
                <a:spcPts val="600"/>
              </a:spcAft>
            </a:pPr>
            <a:r>
              <a:rPr lang="en-US" sz="1148" dirty="0"/>
              <a:t>1 tsp</a:t>
            </a:r>
          </a:p>
        </p:txBody>
      </p:sp>
      <p:sp>
        <p:nvSpPr>
          <p:cNvPr id="32" name="TextBox 31">
            <a:extLst>
              <a:ext uri="{FF2B5EF4-FFF2-40B4-BE49-F238E27FC236}">
                <a16:creationId xmlns:a16="http://schemas.microsoft.com/office/drawing/2014/main" id="{E3C5ECEB-B72D-831D-47C9-2C02E1FB3B31}"/>
              </a:ext>
            </a:extLst>
          </p:cNvPr>
          <p:cNvSpPr txBox="1"/>
          <p:nvPr/>
        </p:nvSpPr>
        <p:spPr>
          <a:xfrm>
            <a:off x="2663239" y="4222016"/>
            <a:ext cx="1200970" cy="522579"/>
          </a:xfrm>
          <a:prstGeom prst="rect">
            <a:avLst/>
          </a:prstGeom>
          <a:noFill/>
        </p:spPr>
        <p:txBody>
          <a:bodyPr wrap="none" rtlCol="0">
            <a:spAutoFit/>
          </a:bodyPr>
          <a:lstStyle/>
          <a:p>
            <a:pPr algn="ctr" defTabSz="582930">
              <a:spcAft>
                <a:spcPts val="600"/>
              </a:spcAft>
            </a:pPr>
            <a:r>
              <a:rPr lang="en-US" sz="1148" dirty="0"/>
              <a:t>Butter Whipped</a:t>
            </a:r>
            <a:endParaRPr lang="en-US" sz="1148" kern="1200" dirty="0">
              <a:solidFill>
                <a:schemeClr val="tx1"/>
              </a:solidFill>
              <a:latin typeface="+mn-lt"/>
              <a:ea typeface="+mn-ea"/>
              <a:cs typeface="+mn-cs"/>
            </a:endParaRPr>
          </a:p>
          <a:p>
            <a:pPr algn="ctr" defTabSz="582930">
              <a:spcAft>
                <a:spcPts val="600"/>
              </a:spcAft>
            </a:pPr>
            <a:r>
              <a:rPr lang="en-US" sz="1148" dirty="0"/>
              <a:t>2 tsp</a:t>
            </a:r>
          </a:p>
        </p:txBody>
      </p:sp>
      <p:pic>
        <p:nvPicPr>
          <p:cNvPr id="34" name="Picture 33" descr="A jar of coconut oil&#10;&#10;Description automatically generated">
            <a:extLst>
              <a:ext uri="{FF2B5EF4-FFF2-40B4-BE49-F238E27FC236}">
                <a16:creationId xmlns:a16="http://schemas.microsoft.com/office/drawing/2014/main" id="{B5020412-531A-4F4A-2260-9B85EEF1C730}"/>
              </a:ext>
            </a:extLst>
          </p:cNvPr>
          <p:cNvPicPr>
            <a:picLocks noChangeAspect="1"/>
          </p:cNvPicPr>
          <p:nvPr/>
        </p:nvPicPr>
        <p:blipFill rotWithShape="1">
          <a:blip r:embed="rId9"/>
          <a:srcRect l="21306" t="2639" r="19583" b="3750"/>
          <a:stretch/>
        </p:blipFill>
        <p:spPr>
          <a:xfrm>
            <a:off x="2921168" y="1468149"/>
            <a:ext cx="729232" cy="1154839"/>
          </a:xfrm>
          <a:prstGeom prst="rect">
            <a:avLst/>
          </a:prstGeom>
        </p:spPr>
      </p:pic>
      <p:sp>
        <p:nvSpPr>
          <p:cNvPr id="35" name="TextBox 34">
            <a:extLst>
              <a:ext uri="{FF2B5EF4-FFF2-40B4-BE49-F238E27FC236}">
                <a16:creationId xmlns:a16="http://schemas.microsoft.com/office/drawing/2014/main" id="{E44E11BC-1E6A-843C-96EE-0AB8A48D31E5}"/>
              </a:ext>
            </a:extLst>
          </p:cNvPr>
          <p:cNvSpPr txBox="1"/>
          <p:nvPr/>
        </p:nvSpPr>
        <p:spPr>
          <a:xfrm>
            <a:off x="2740254" y="2583793"/>
            <a:ext cx="952505"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Coconut Oil</a:t>
            </a:r>
            <a:endParaRPr lang="en-US" sz="1148" dirty="0"/>
          </a:p>
          <a:p>
            <a:pPr algn="ctr" defTabSz="582930">
              <a:spcAft>
                <a:spcPts val="600"/>
              </a:spcAft>
            </a:pPr>
            <a:r>
              <a:rPr lang="en-US" sz="1148" kern="1200" dirty="0">
                <a:solidFill>
                  <a:schemeClr val="tx1"/>
                </a:solidFill>
                <a:latin typeface="+mn-lt"/>
                <a:ea typeface="+mn-ea"/>
                <a:cs typeface="+mn-cs"/>
              </a:rPr>
              <a:t>1 tsp</a:t>
            </a:r>
            <a:endParaRPr lang="en-US" dirty="0"/>
          </a:p>
        </p:txBody>
      </p:sp>
      <p:pic>
        <p:nvPicPr>
          <p:cNvPr id="37" name="Picture 36" descr="A container of sour cream&#10;&#10;Description automatically generated">
            <a:extLst>
              <a:ext uri="{FF2B5EF4-FFF2-40B4-BE49-F238E27FC236}">
                <a16:creationId xmlns:a16="http://schemas.microsoft.com/office/drawing/2014/main" id="{ADDE7DAB-8DA3-DC88-BDFB-73C73ED88BF9}"/>
              </a:ext>
            </a:extLst>
          </p:cNvPr>
          <p:cNvPicPr>
            <a:picLocks noChangeAspect="1"/>
          </p:cNvPicPr>
          <p:nvPr/>
        </p:nvPicPr>
        <p:blipFill rotWithShape="1">
          <a:blip r:embed="rId10"/>
          <a:srcRect l="5883" r="5555"/>
          <a:stretch/>
        </p:blipFill>
        <p:spPr>
          <a:xfrm>
            <a:off x="7418814" y="3281180"/>
            <a:ext cx="858713" cy="969617"/>
          </a:xfrm>
          <a:prstGeom prst="rect">
            <a:avLst/>
          </a:prstGeom>
        </p:spPr>
      </p:pic>
      <p:pic>
        <p:nvPicPr>
          <p:cNvPr id="39" name="Picture 38" descr="A white container with blue and red text&#10;&#10;Description automatically generated">
            <a:extLst>
              <a:ext uri="{FF2B5EF4-FFF2-40B4-BE49-F238E27FC236}">
                <a16:creationId xmlns:a16="http://schemas.microsoft.com/office/drawing/2014/main" id="{EA091E2A-BABF-4D10-65C5-1F25E55512E9}"/>
              </a:ext>
            </a:extLst>
          </p:cNvPr>
          <p:cNvPicPr>
            <a:picLocks noChangeAspect="1"/>
          </p:cNvPicPr>
          <p:nvPr/>
        </p:nvPicPr>
        <p:blipFill rotWithShape="1">
          <a:blip r:embed="rId11"/>
          <a:srcRect l="11528" r="10282"/>
          <a:stretch/>
        </p:blipFill>
        <p:spPr>
          <a:xfrm>
            <a:off x="5883200" y="3232177"/>
            <a:ext cx="841655" cy="1076420"/>
          </a:xfrm>
          <a:prstGeom prst="rect">
            <a:avLst/>
          </a:prstGeom>
        </p:spPr>
      </p:pic>
      <p:sp>
        <p:nvSpPr>
          <p:cNvPr id="40" name="TextBox 39">
            <a:extLst>
              <a:ext uri="{FF2B5EF4-FFF2-40B4-BE49-F238E27FC236}">
                <a16:creationId xmlns:a16="http://schemas.microsoft.com/office/drawing/2014/main" id="{A7512D81-35A6-A7E0-681F-9572250D4F7F}"/>
              </a:ext>
            </a:extLst>
          </p:cNvPr>
          <p:cNvSpPr txBox="1"/>
          <p:nvPr/>
        </p:nvSpPr>
        <p:spPr>
          <a:xfrm>
            <a:off x="5525498" y="4215706"/>
            <a:ext cx="1535998"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Sour Cream </a:t>
            </a:r>
            <a:r>
              <a:rPr lang="en-US" sz="1148" dirty="0"/>
              <a:t>Regular</a:t>
            </a:r>
            <a:endParaRPr lang="en-US" sz="1148" kern="1200" dirty="0">
              <a:solidFill>
                <a:schemeClr val="tx1"/>
              </a:solidFill>
              <a:latin typeface="+mn-lt"/>
              <a:ea typeface="+mn-ea"/>
              <a:cs typeface="+mn-cs"/>
            </a:endParaRPr>
          </a:p>
          <a:p>
            <a:pPr algn="ctr" defTabSz="582930">
              <a:spcAft>
                <a:spcPts val="600"/>
              </a:spcAft>
            </a:pPr>
            <a:r>
              <a:rPr lang="en-US" sz="1148" dirty="0"/>
              <a:t>2 tbsp</a:t>
            </a:r>
          </a:p>
        </p:txBody>
      </p:sp>
      <p:sp>
        <p:nvSpPr>
          <p:cNvPr id="41" name="TextBox 40">
            <a:extLst>
              <a:ext uri="{FF2B5EF4-FFF2-40B4-BE49-F238E27FC236}">
                <a16:creationId xmlns:a16="http://schemas.microsoft.com/office/drawing/2014/main" id="{F27B5493-5A7C-3DC4-6851-6F180E70817C}"/>
              </a:ext>
            </a:extLst>
          </p:cNvPr>
          <p:cNvSpPr txBox="1"/>
          <p:nvPr/>
        </p:nvSpPr>
        <p:spPr>
          <a:xfrm>
            <a:off x="6935772" y="4215706"/>
            <a:ext cx="1864614"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Sour Cream </a:t>
            </a:r>
            <a:r>
              <a:rPr lang="en-US" sz="1148" dirty="0"/>
              <a:t>Reduced Fat</a:t>
            </a:r>
            <a:endParaRPr lang="en-US" sz="1148" kern="1200" dirty="0">
              <a:solidFill>
                <a:schemeClr val="tx1"/>
              </a:solidFill>
              <a:latin typeface="+mn-lt"/>
              <a:ea typeface="+mn-ea"/>
              <a:cs typeface="+mn-cs"/>
            </a:endParaRPr>
          </a:p>
          <a:p>
            <a:pPr algn="ctr" defTabSz="582930">
              <a:spcAft>
                <a:spcPts val="600"/>
              </a:spcAft>
            </a:pPr>
            <a:r>
              <a:rPr lang="en-US" sz="1148" dirty="0"/>
              <a:t>3 tbsp</a:t>
            </a:r>
          </a:p>
        </p:txBody>
      </p:sp>
      <p:sp>
        <p:nvSpPr>
          <p:cNvPr id="44" name="TextBox 43">
            <a:extLst>
              <a:ext uri="{FF2B5EF4-FFF2-40B4-BE49-F238E27FC236}">
                <a16:creationId xmlns:a16="http://schemas.microsoft.com/office/drawing/2014/main" id="{DF78DE10-2ABC-5C27-3073-16712CA9795C}"/>
              </a:ext>
            </a:extLst>
          </p:cNvPr>
          <p:cNvSpPr txBox="1"/>
          <p:nvPr/>
        </p:nvSpPr>
        <p:spPr>
          <a:xfrm>
            <a:off x="1092105" y="2590845"/>
            <a:ext cx="1372492" cy="522579"/>
          </a:xfrm>
          <a:prstGeom prst="rect">
            <a:avLst/>
          </a:prstGeom>
          <a:noFill/>
        </p:spPr>
        <p:txBody>
          <a:bodyPr wrap="none" rtlCol="0">
            <a:spAutoFit/>
          </a:bodyPr>
          <a:lstStyle/>
          <a:p>
            <a:pPr algn="ctr" defTabSz="582930">
              <a:spcAft>
                <a:spcPts val="600"/>
              </a:spcAft>
            </a:pPr>
            <a:r>
              <a:rPr lang="en-US" sz="1148" dirty="0"/>
              <a:t>Cream Half &amp; Half</a:t>
            </a:r>
            <a:endParaRPr lang="en-US" sz="1148" kern="1200" dirty="0">
              <a:solidFill>
                <a:schemeClr val="tx1"/>
              </a:solidFill>
              <a:latin typeface="+mn-lt"/>
              <a:ea typeface="+mn-ea"/>
              <a:cs typeface="+mn-cs"/>
            </a:endParaRPr>
          </a:p>
          <a:p>
            <a:pPr algn="ctr" defTabSz="582930">
              <a:spcAft>
                <a:spcPts val="600"/>
              </a:spcAft>
            </a:pPr>
            <a:r>
              <a:rPr lang="en-US" sz="1148" dirty="0"/>
              <a:t>2 tbsp</a:t>
            </a:r>
          </a:p>
        </p:txBody>
      </p:sp>
      <p:pic>
        <p:nvPicPr>
          <p:cNvPr id="46" name="Picture 45" descr="A carton of milk with a cow and a cow on it&#10;&#10;Description automatically generated">
            <a:extLst>
              <a:ext uri="{FF2B5EF4-FFF2-40B4-BE49-F238E27FC236}">
                <a16:creationId xmlns:a16="http://schemas.microsoft.com/office/drawing/2014/main" id="{A47CE6A1-E588-776F-E8C0-6AE7123BFE5F}"/>
              </a:ext>
            </a:extLst>
          </p:cNvPr>
          <p:cNvPicPr>
            <a:picLocks noChangeAspect="1"/>
          </p:cNvPicPr>
          <p:nvPr/>
        </p:nvPicPr>
        <p:blipFill>
          <a:blip r:embed="rId12"/>
          <a:stretch>
            <a:fillRect/>
          </a:stretch>
        </p:blipFill>
        <p:spPr>
          <a:xfrm>
            <a:off x="1213264" y="1364563"/>
            <a:ext cx="1252877" cy="1252877"/>
          </a:xfrm>
          <a:prstGeom prst="rect">
            <a:avLst/>
          </a:prstGeom>
        </p:spPr>
      </p:pic>
      <p:cxnSp>
        <p:nvCxnSpPr>
          <p:cNvPr id="48" name="Straight Connector 47">
            <a:extLst>
              <a:ext uri="{FF2B5EF4-FFF2-40B4-BE49-F238E27FC236}">
                <a16:creationId xmlns:a16="http://schemas.microsoft.com/office/drawing/2014/main" id="{D35B094B-3FF9-AE26-3155-B69D6D8B48AD}"/>
              </a:ext>
            </a:extLst>
          </p:cNvPr>
          <p:cNvCxnSpPr/>
          <p:nvPr/>
        </p:nvCxnSpPr>
        <p:spPr>
          <a:xfrm>
            <a:off x="952500" y="3106372"/>
            <a:ext cx="7943850" cy="0"/>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9E3590D-56E9-C9D6-0F28-360309A1E1EC}"/>
              </a:ext>
            </a:extLst>
          </p:cNvPr>
          <p:cNvCxnSpPr/>
          <p:nvPr/>
        </p:nvCxnSpPr>
        <p:spPr>
          <a:xfrm>
            <a:off x="966966" y="4747479"/>
            <a:ext cx="7943850" cy="0"/>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51" name="Picture 50" descr="A pile of almonds on a white background&#10;&#10;Description automatically generated">
            <a:extLst>
              <a:ext uri="{FF2B5EF4-FFF2-40B4-BE49-F238E27FC236}">
                <a16:creationId xmlns:a16="http://schemas.microsoft.com/office/drawing/2014/main" id="{4263227F-029E-0EB6-EEEC-2801901DE305}"/>
              </a:ext>
            </a:extLst>
          </p:cNvPr>
          <p:cNvPicPr>
            <a:picLocks noChangeAspect="1"/>
          </p:cNvPicPr>
          <p:nvPr/>
        </p:nvPicPr>
        <p:blipFill rotWithShape="1">
          <a:blip r:embed="rId13"/>
          <a:srcRect l="6415" b="19365"/>
          <a:stretch/>
        </p:blipFill>
        <p:spPr>
          <a:xfrm>
            <a:off x="821526" y="4872180"/>
            <a:ext cx="1750677" cy="1002427"/>
          </a:xfrm>
          <a:prstGeom prst="rect">
            <a:avLst/>
          </a:prstGeom>
        </p:spPr>
      </p:pic>
      <p:pic>
        <p:nvPicPr>
          <p:cNvPr id="53" name="Picture 52" descr="A pile of cashew nuts&#10;&#10;Description automatically generated">
            <a:extLst>
              <a:ext uri="{FF2B5EF4-FFF2-40B4-BE49-F238E27FC236}">
                <a16:creationId xmlns:a16="http://schemas.microsoft.com/office/drawing/2014/main" id="{B0168712-0D6B-04C4-8E09-7D274F47B50C}"/>
              </a:ext>
            </a:extLst>
          </p:cNvPr>
          <p:cNvPicPr>
            <a:picLocks noChangeAspect="1"/>
          </p:cNvPicPr>
          <p:nvPr/>
        </p:nvPicPr>
        <p:blipFill>
          <a:blip r:embed="rId14"/>
          <a:stretch>
            <a:fillRect/>
          </a:stretch>
        </p:blipFill>
        <p:spPr>
          <a:xfrm>
            <a:off x="2658707" y="4872180"/>
            <a:ext cx="1859326" cy="1080269"/>
          </a:xfrm>
          <a:prstGeom prst="rect">
            <a:avLst/>
          </a:prstGeom>
        </p:spPr>
      </p:pic>
      <p:pic>
        <p:nvPicPr>
          <p:cNvPr id="55" name="Picture 54" descr="Peanuts in shells and peanuts&#10;&#10;Description automatically generated with medium confidence">
            <a:extLst>
              <a:ext uri="{FF2B5EF4-FFF2-40B4-BE49-F238E27FC236}">
                <a16:creationId xmlns:a16="http://schemas.microsoft.com/office/drawing/2014/main" id="{B6A8879E-F861-8466-DD10-D502EEA4DF95}"/>
              </a:ext>
            </a:extLst>
          </p:cNvPr>
          <p:cNvPicPr>
            <a:picLocks noChangeAspect="1"/>
          </p:cNvPicPr>
          <p:nvPr/>
        </p:nvPicPr>
        <p:blipFill>
          <a:blip r:embed="rId15"/>
          <a:stretch>
            <a:fillRect/>
          </a:stretch>
        </p:blipFill>
        <p:spPr>
          <a:xfrm>
            <a:off x="4858624" y="4872180"/>
            <a:ext cx="1605238" cy="1002427"/>
          </a:xfrm>
          <a:prstGeom prst="rect">
            <a:avLst/>
          </a:prstGeom>
        </p:spPr>
      </p:pic>
      <p:pic>
        <p:nvPicPr>
          <p:cNvPr id="57" name="Picture 56" descr="A pile of pistachios on a black background">
            <a:extLst>
              <a:ext uri="{FF2B5EF4-FFF2-40B4-BE49-F238E27FC236}">
                <a16:creationId xmlns:a16="http://schemas.microsoft.com/office/drawing/2014/main" id="{E214D055-5896-0001-974E-951A2EFC6EE1}"/>
              </a:ext>
            </a:extLst>
          </p:cNvPr>
          <p:cNvPicPr>
            <a:picLocks noChangeAspect="1"/>
          </p:cNvPicPr>
          <p:nvPr/>
        </p:nvPicPr>
        <p:blipFill rotWithShape="1">
          <a:blip r:embed="rId16"/>
          <a:srcRect t="25641" b="22542"/>
          <a:stretch/>
        </p:blipFill>
        <p:spPr>
          <a:xfrm>
            <a:off x="6804455" y="4872180"/>
            <a:ext cx="2084751" cy="1080269"/>
          </a:xfrm>
          <a:prstGeom prst="rect">
            <a:avLst/>
          </a:prstGeom>
        </p:spPr>
      </p:pic>
      <p:sp>
        <p:nvSpPr>
          <p:cNvPr id="58" name="TextBox 57">
            <a:extLst>
              <a:ext uri="{FF2B5EF4-FFF2-40B4-BE49-F238E27FC236}">
                <a16:creationId xmlns:a16="http://schemas.microsoft.com/office/drawing/2014/main" id="{93A49345-DE9C-82D1-1D00-D307181F946F}"/>
              </a:ext>
            </a:extLst>
          </p:cNvPr>
          <p:cNvSpPr txBox="1"/>
          <p:nvPr/>
        </p:nvSpPr>
        <p:spPr>
          <a:xfrm>
            <a:off x="1259860" y="5832829"/>
            <a:ext cx="756938"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Almonds</a:t>
            </a:r>
          </a:p>
          <a:p>
            <a:pPr algn="ctr" defTabSz="582930">
              <a:spcAft>
                <a:spcPts val="600"/>
              </a:spcAft>
            </a:pPr>
            <a:r>
              <a:rPr lang="en-US" sz="1148" dirty="0"/>
              <a:t>6 nuts</a:t>
            </a:r>
          </a:p>
        </p:txBody>
      </p:sp>
      <p:sp>
        <p:nvSpPr>
          <p:cNvPr id="59" name="TextBox 58">
            <a:extLst>
              <a:ext uri="{FF2B5EF4-FFF2-40B4-BE49-F238E27FC236}">
                <a16:creationId xmlns:a16="http://schemas.microsoft.com/office/drawing/2014/main" id="{D5A9C5F0-5D78-0BDD-221C-9923AB20A19D}"/>
              </a:ext>
            </a:extLst>
          </p:cNvPr>
          <p:cNvSpPr txBox="1"/>
          <p:nvPr/>
        </p:nvSpPr>
        <p:spPr>
          <a:xfrm>
            <a:off x="3158933" y="5832829"/>
            <a:ext cx="788999"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Cashews</a:t>
            </a:r>
          </a:p>
          <a:p>
            <a:pPr algn="ctr" defTabSz="582930">
              <a:spcAft>
                <a:spcPts val="600"/>
              </a:spcAft>
            </a:pPr>
            <a:r>
              <a:rPr lang="en-US" sz="1148" dirty="0"/>
              <a:t>6 nuts</a:t>
            </a:r>
          </a:p>
        </p:txBody>
      </p:sp>
      <p:sp>
        <p:nvSpPr>
          <p:cNvPr id="60" name="TextBox 59">
            <a:extLst>
              <a:ext uri="{FF2B5EF4-FFF2-40B4-BE49-F238E27FC236}">
                <a16:creationId xmlns:a16="http://schemas.microsoft.com/office/drawing/2014/main" id="{20FD02C9-378A-FF93-0696-E1DB24CCC078}"/>
              </a:ext>
            </a:extLst>
          </p:cNvPr>
          <p:cNvSpPr txBox="1"/>
          <p:nvPr/>
        </p:nvSpPr>
        <p:spPr>
          <a:xfrm>
            <a:off x="5371116" y="5832829"/>
            <a:ext cx="724878"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Peanuts</a:t>
            </a:r>
          </a:p>
          <a:p>
            <a:pPr algn="ctr" defTabSz="582930">
              <a:spcAft>
                <a:spcPts val="600"/>
              </a:spcAft>
            </a:pPr>
            <a:r>
              <a:rPr lang="en-US" sz="1148" dirty="0"/>
              <a:t>10 nuts</a:t>
            </a:r>
          </a:p>
        </p:txBody>
      </p:sp>
      <p:sp>
        <p:nvSpPr>
          <p:cNvPr id="61" name="TextBox 60">
            <a:extLst>
              <a:ext uri="{FF2B5EF4-FFF2-40B4-BE49-F238E27FC236}">
                <a16:creationId xmlns:a16="http://schemas.microsoft.com/office/drawing/2014/main" id="{8C077826-3B09-C90F-0D4D-2A5507C7AF5F}"/>
              </a:ext>
            </a:extLst>
          </p:cNvPr>
          <p:cNvSpPr txBox="1"/>
          <p:nvPr/>
        </p:nvSpPr>
        <p:spPr>
          <a:xfrm>
            <a:off x="7349824" y="5832829"/>
            <a:ext cx="854722" cy="522579"/>
          </a:xfrm>
          <a:prstGeom prst="rect">
            <a:avLst/>
          </a:prstGeom>
          <a:noFill/>
        </p:spPr>
        <p:txBody>
          <a:bodyPr wrap="none" rtlCol="0">
            <a:spAutoFit/>
          </a:bodyPr>
          <a:lstStyle/>
          <a:p>
            <a:pPr algn="ctr" defTabSz="582930">
              <a:spcAft>
                <a:spcPts val="600"/>
              </a:spcAft>
            </a:pPr>
            <a:r>
              <a:rPr lang="en-US" sz="1148" kern="1200" dirty="0">
                <a:solidFill>
                  <a:schemeClr val="tx1"/>
                </a:solidFill>
                <a:latin typeface="+mn-lt"/>
                <a:ea typeface="+mn-ea"/>
                <a:cs typeface="+mn-cs"/>
              </a:rPr>
              <a:t>Pistachios</a:t>
            </a:r>
          </a:p>
          <a:p>
            <a:pPr algn="ctr" defTabSz="582930">
              <a:spcAft>
                <a:spcPts val="600"/>
              </a:spcAft>
            </a:pPr>
            <a:r>
              <a:rPr lang="en-US" sz="1148" dirty="0"/>
              <a:t>16 nuts</a:t>
            </a:r>
          </a:p>
        </p:txBody>
      </p:sp>
    </p:spTree>
    <p:extLst>
      <p:ext uri="{BB962C8B-B14F-4D97-AF65-F5344CB8AC3E}">
        <p14:creationId xmlns:p14="http://schemas.microsoft.com/office/powerpoint/2010/main" val="28237509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09E621-9375-2260-9872-70128CDC30D9}"/>
              </a:ext>
            </a:extLst>
          </p:cNvPr>
          <p:cNvSpPr>
            <a:spLocks noGrp="1"/>
          </p:cNvSpPr>
          <p:nvPr>
            <p:ph type="title"/>
          </p:nvPr>
        </p:nvSpPr>
        <p:spPr>
          <a:xfrm>
            <a:off x="667753" y="640080"/>
            <a:ext cx="2800511" cy="3566160"/>
          </a:xfrm>
        </p:spPr>
        <p:txBody>
          <a:bodyPr vert="horz" lIns="91440" tIns="45720" rIns="91440" bIns="45720" rtlCol="0" anchor="b">
            <a:normAutofit/>
          </a:bodyPr>
          <a:lstStyle/>
          <a:p>
            <a:pPr defTabSz="914400">
              <a:lnSpc>
                <a:spcPct val="90000"/>
              </a:lnSpc>
            </a:pPr>
            <a:r>
              <a:rPr lang="en-US" sz="4300">
                <a:solidFill>
                  <a:schemeClr val="tx1"/>
                </a:solidFill>
              </a:rPr>
              <a:t>Blood Sugar Tracking</a:t>
            </a:r>
          </a:p>
        </p:txBody>
      </p:sp>
      <p:sp>
        <p:nvSpPr>
          <p:cNvPr id="2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blood glucose meter">
            <a:extLst>
              <a:ext uri="{FF2B5EF4-FFF2-40B4-BE49-F238E27FC236}">
                <a16:creationId xmlns:a16="http://schemas.microsoft.com/office/drawing/2014/main" id="{E344A83C-42E2-2A71-1979-A7545A848A63}"/>
              </a:ext>
            </a:extLst>
          </p:cNvPr>
          <p:cNvPicPr>
            <a:picLocks noChangeAspect="1"/>
          </p:cNvPicPr>
          <p:nvPr/>
        </p:nvPicPr>
        <p:blipFill rotWithShape="1">
          <a:blip r:embed="rId3"/>
          <a:srcRect l="11841" r="37944"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28008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621-9375-2260-9872-70128CDC30D9}"/>
              </a:ext>
            </a:extLst>
          </p:cNvPr>
          <p:cNvSpPr>
            <a:spLocks noGrp="1"/>
          </p:cNvSpPr>
          <p:nvPr>
            <p:ph type="title"/>
          </p:nvPr>
        </p:nvSpPr>
        <p:spPr>
          <a:xfrm>
            <a:off x="374906" y="221885"/>
            <a:ext cx="8079655" cy="731520"/>
          </a:xfrm>
        </p:spPr>
        <p:txBody>
          <a:bodyPr anchor="t">
            <a:normAutofit/>
          </a:bodyPr>
          <a:lstStyle/>
          <a:p>
            <a:pPr algn="ctr"/>
            <a:r>
              <a:rPr lang="en-US" sz="3000" dirty="0">
                <a:solidFill>
                  <a:schemeClr val="accent2"/>
                </a:solidFill>
              </a:rPr>
              <a:t>Blood Sugar Tracking</a:t>
            </a:r>
          </a:p>
        </p:txBody>
      </p:sp>
      <p:pic>
        <p:nvPicPr>
          <p:cNvPr id="8" name="Picture 7" descr="A log sheet with text and numbers">
            <a:extLst>
              <a:ext uri="{FF2B5EF4-FFF2-40B4-BE49-F238E27FC236}">
                <a16:creationId xmlns:a16="http://schemas.microsoft.com/office/drawing/2014/main" id="{20B3DBD4-A67F-6E23-F165-6ED45E8F32BE}"/>
              </a:ext>
            </a:extLst>
          </p:cNvPr>
          <p:cNvPicPr>
            <a:picLocks noChangeAspect="1"/>
          </p:cNvPicPr>
          <p:nvPr/>
        </p:nvPicPr>
        <p:blipFill>
          <a:blip r:embed="rId3"/>
          <a:stretch>
            <a:fillRect/>
          </a:stretch>
        </p:blipFill>
        <p:spPr>
          <a:xfrm>
            <a:off x="403481" y="1258382"/>
            <a:ext cx="2393329" cy="2535976"/>
          </a:xfrm>
          <a:prstGeom prst="rect">
            <a:avLst/>
          </a:prstGeom>
        </p:spPr>
      </p:pic>
      <p:sp>
        <p:nvSpPr>
          <p:cNvPr id="9" name="Content Placeholder 2">
            <a:extLst>
              <a:ext uri="{FF2B5EF4-FFF2-40B4-BE49-F238E27FC236}">
                <a16:creationId xmlns:a16="http://schemas.microsoft.com/office/drawing/2014/main" id="{4DAF493E-D694-94EF-886D-6C005E3D9823}"/>
              </a:ext>
            </a:extLst>
          </p:cNvPr>
          <p:cNvSpPr txBox="1">
            <a:spLocks/>
          </p:cNvSpPr>
          <p:nvPr/>
        </p:nvSpPr>
        <p:spPr>
          <a:xfrm>
            <a:off x="374906" y="3836971"/>
            <a:ext cx="2491046" cy="1867520"/>
          </a:xfrm>
          <a:prstGeom prst="rect">
            <a:avLst/>
          </a:prstGeom>
        </p:spPr>
        <p:txBody>
          <a:bodyPr vert="horz" lIns="91440" tIns="45720" rIns="91440" bIns="45720" rtlCol="0" anchor="t">
            <a:no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buFont typeface="Wingdings" panose="05000000000000000000" pitchFamily="2" charset="2"/>
              <a:buChar char="Ø"/>
            </a:pPr>
            <a:r>
              <a:rPr lang="en-US" sz="1800" dirty="0">
                <a:solidFill>
                  <a:srgbClr val="002677"/>
                </a:solidFill>
              </a:rPr>
              <a:t>It is important that you follow your doctor’s suggestions. Always keep a logbook of your sugars and bring it to every appointment.</a:t>
            </a:r>
          </a:p>
        </p:txBody>
      </p:sp>
    </p:spTree>
    <p:extLst>
      <p:ext uri="{BB962C8B-B14F-4D97-AF65-F5344CB8AC3E}">
        <p14:creationId xmlns:p14="http://schemas.microsoft.com/office/powerpoint/2010/main" val="42744763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621-9375-2260-9872-70128CDC30D9}"/>
              </a:ext>
            </a:extLst>
          </p:cNvPr>
          <p:cNvSpPr>
            <a:spLocks noGrp="1"/>
          </p:cNvSpPr>
          <p:nvPr>
            <p:ph type="title"/>
          </p:nvPr>
        </p:nvSpPr>
        <p:spPr>
          <a:xfrm>
            <a:off x="374906" y="221885"/>
            <a:ext cx="8079655" cy="731520"/>
          </a:xfrm>
        </p:spPr>
        <p:txBody>
          <a:bodyPr anchor="t">
            <a:normAutofit/>
          </a:bodyPr>
          <a:lstStyle/>
          <a:p>
            <a:pPr algn="ctr"/>
            <a:r>
              <a:rPr lang="en-US" sz="3000" dirty="0">
                <a:solidFill>
                  <a:schemeClr val="accent2"/>
                </a:solidFill>
              </a:rPr>
              <a:t>Blood Sugar Tracking</a:t>
            </a:r>
          </a:p>
        </p:txBody>
      </p:sp>
      <p:sp>
        <p:nvSpPr>
          <p:cNvPr id="3" name="Content Placeholder 2">
            <a:extLst>
              <a:ext uri="{FF2B5EF4-FFF2-40B4-BE49-F238E27FC236}">
                <a16:creationId xmlns:a16="http://schemas.microsoft.com/office/drawing/2014/main" id="{8E591AD5-DE66-40BF-C688-AF6F67749457}"/>
              </a:ext>
            </a:extLst>
          </p:cNvPr>
          <p:cNvSpPr>
            <a:spLocks noGrp="1"/>
          </p:cNvSpPr>
          <p:nvPr>
            <p:ph type="body" sz="quarter" idx="13"/>
          </p:nvPr>
        </p:nvSpPr>
        <p:spPr>
          <a:xfrm>
            <a:off x="3092235" y="3836971"/>
            <a:ext cx="2791028" cy="2505146"/>
          </a:xfrm>
        </p:spPr>
        <p:txBody>
          <a:bodyPr anchor="t">
            <a:noAutofit/>
          </a:bodyPr>
          <a:lstStyle/>
          <a:p>
            <a:pPr>
              <a:buFont typeface="Wingdings" panose="05000000000000000000" pitchFamily="2" charset="2"/>
              <a:buChar char="Ø"/>
            </a:pPr>
            <a:r>
              <a:rPr lang="en-US" sz="1800" dirty="0">
                <a:solidFill>
                  <a:srgbClr val="002677"/>
                </a:solidFill>
              </a:rPr>
              <a:t>Checking your A1C completes the picture with your logbook to see how your sugars have been running for the last 3-months. This is important to see how they were running when you didn’t check, it gives an average.</a:t>
            </a:r>
          </a:p>
        </p:txBody>
      </p:sp>
      <p:pic>
        <p:nvPicPr>
          <p:cNvPr id="6" name="Picture 5" descr="A scale with text&#10;&#10;Description automatically generated with medium confidence">
            <a:extLst>
              <a:ext uri="{FF2B5EF4-FFF2-40B4-BE49-F238E27FC236}">
                <a16:creationId xmlns:a16="http://schemas.microsoft.com/office/drawing/2014/main" id="{14254CAE-5A09-B378-D051-11CA4D584170}"/>
              </a:ext>
            </a:extLst>
          </p:cNvPr>
          <p:cNvPicPr>
            <a:picLocks noChangeAspect="1"/>
          </p:cNvPicPr>
          <p:nvPr/>
        </p:nvPicPr>
        <p:blipFill>
          <a:blip r:embed="rId3"/>
          <a:stretch>
            <a:fillRect/>
          </a:stretch>
        </p:blipFill>
        <p:spPr>
          <a:xfrm>
            <a:off x="3667125" y="1140490"/>
            <a:ext cx="1706085" cy="2696481"/>
          </a:xfrm>
          <a:prstGeom prst="rect">
            <a:avLst/>
          </a:prstGeom>
        </p:spPr>
      </p:pic>
      <p:pic>
        <p:nvPicPr>
          <p:cNvPr id="8" name="Picture 7" descr="A log sheet with text and numbers">
            <a:extLst>
              <a:ext uri="{FF2B5EF4-FFF2-40B4-BE49-F238E27FC236}">
                <a16:creationId xmlns:a16="http://schemas.microsoft.com/office/drawing/2014/main" id="{20B3DBD4-A67F-6E23-F165-6ED45E8F32BE}"/>
              </a:ext>
            </a:extLst>
          </p:cNvPr>
          <p:cNvPicPr>
            <a:picLocks noChangeAspect="1"/>
          </p:cNvPicPr>
          <p:nvPr/>
        </p:nvPicPr>
        <p:blipFill>
          <a:blip r:embed="rId4"/>
          <a:stretch>
            <a:fillRect/>
          </a:stretch>
        </p:blipFill>
        <p:spPr>
          <a:xfrm>
            <a:off x="403481" y="1258382"/>
            <a:ext cx="2393329" cy="2535976"/>
          </a:xfrm>
          <a:prstGeom prst="rect">
            <a:avLst/>
          </a:prstGeom>
        </p:spPr>
      </p:pic>
      <p:sp>
        <p:nvSpPr>
          <p:cNvPr id="9" name="Content Placeholder 2">
            <a:extLst>
              <a:ext uri="{FF2B5EF4-FFF2-40B4-BE49-F238E27FC236}">
                <a16:creationId xmlns:a16="http://schemas.microsoft.com/office/drawing/2014/main" id="{4DAF493E-D694-94EF-886D-6C005E3D9823}"/>
              </a:ext>
            </a:extLst>
          </p:cNvPr>
          <p:cNvSpPr txBox="1">
            <a:spLocks/>
          </p:cNvSpPr>
          <p:nvPr/>
        </p:nvSpPr>
        <p:spPr>
          <a:xfrm>
            <a:off x="374906" y="3836971"/>
            <a:ext cx="2491046" cy="1867520"/>
          </a:xfrm>
          <a:prstGeom prst="rect">
            <a:avLst/>
          </a:prstGeom>
        </p:spPr>
        <p:txBody>
          <a:bodyPr vert="horz" lIns="91440" tIns="45720" rIns="91440" bIns="45720" rtlCol="0" anchor="t">
            <a:no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buFont typeface="Wingdings" panose="05000000000000000000" pitchFamily="2" charset="2"/>
              <a:buChar char="Ø"/>
            </a:pPr>
            <a:r>
              <a:rPr lang="en-US" sz="1800" dirty="0">
                <a:solidFill>
                  <a:srgbClr val="002677"/>
                </a:solidFill>
              </a:rPr>
              <a:t>It is important that you follow your doctor’s suggestions. Always keep a logbook of your sugars and bring it to every appointment.</a:t>
            </a:r>
          </a:p>
        </p:txBody>
      </p:sp>
    </p:spTree>
    <p:extLst>
      <p:ext uri="{BB962C8B-B14F-4D97-AF65-F5344CB8AC3E}">
        <p14:creationId xmlns:p14="http://schemas.microsoft.com/office/powerpoint/2010/main" val="8279951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621-9375-2260-9872-70128CDC30D9}"/>
              </a:ext>
            </a:extLst>
          </p:cNvPr>
          <p:cNvSpPr>
            <a:spLocks noGrp="1"/>
          </p:cNvSpPr>
          <p:nvPr>
            <p:ph type="title"/>
          </p:nvPr>
        </p:nvSpPr>
        <p:spPr>
          <a:xfrm>
            <a:off x="374906" y="221885"/>
            <a:ext cx="8079655" cy="731520"/>
          </a:xfrm>
        </p:spPr>
        <p:txBody>
          <a:bodyPr anchor="t">
            <a:normAutofit/>
          </a:bodyPr>
          <a:lstStyle/>
          <a:p>
            <a:pPr algn="ctr"/>
            <a:r>
              <a:rPr lang="en-US" sz="3000" dirty="0">
                <a:solidFill>
                  <a:schemeClr val="accent2"/>
                </a:solidFill>
              </a:rPr>
              <a:t>Blood Sugar Tracking</a:t>
            </a:r>
          </a:p>
        </p:txBody>
      </p:sp>
      <p:sp>
        <p:nvSpPr>
          <p:cNvPr id="3" name="Content Placeholder 2">
            <a:extLst>
              <a:ext uri="{FF2B5EF4-FFF2-40B4-BE49-F238E27FC236}">
                <a16:creationId xmlns:a16="http://schemas.microsoft.com/office/drawing/2014/main" id="{8E591AD5-DE66-40BF-C688-AF6F67749457}"/>
              </a:ext>
            </a:extLst>
          </p:cNvPr>
          <p:cNvSpPr>
            <a:spLocks noGrp="1"/>
          </p:cNvSpPr>
          <p:nvPr>
            <p:ph type="body" sz="quarter" idx="13"/>
          </p:nvPr>
        </p:nvSpPr>
        <p:spPr>
          <a:xfrm>
            <a:off x="3092235" y="3836971"/>
            <a:ext cx="2791028" cy="2505146"/>
          </a:xfrm>
        </p:spPr>
        <p:txBody>
          <a:bodyPr anchor="t">
            <a:noAutofit/>
          </a:bodyPr>
          <a:lstStyle/>
          <a:p>
            <a:pPr>
              <a:buFont typeface="Wingdings" panose="05000000000000000000" pitchFamily="2" charset="2"/>
              <a:buChar char="Ø"/>
            </a:pPr>
            <a:r>
              <a:rPr lang="en-US" sz="1800" dirty="0">
                <a:solidFill>
                  <a:srgbClr val="002677"/>
                </a:solidFill>
              </a:rPr>
              <a:t>Checking your A1C completes the picture with your logbook to see how your sugars have been running for the last 3-months. This is important to see how they were running when you didn’t check, it gives an average.</a:t>
            </a:r>
          </a:p>
        </p:txBody>
      </p:sp>
      <p:pic>
        <p:nvPicPr>
          <p:cNvPr id="4" name="Picture 4" descr="Medical blood glucose measurement">
            <a:extLst>
              <a:ext uri="{FF2B5EF4-FFF2-40B4-BE49-F238E27FC236}">
                <a16:creationId xmlns:a16="http://schemas.microsoft.com/office/drawing/2014/main" id="{0AAD9977-265B-53B2-B3CF-A7D1F0BF7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594" y="1140491"/>
            <a:ext cx="2498968" cy="2479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ale with text&#10;&#10;Description automatically generated with medium confidence">
            <a:extLst>
              <a:ext uri="{FF2B5EF4-FFF2-40B4-BE49-F238E27FC236}">
                <a16:creationId xmlns:a16="http://schemas.microsoft.com/office/drawing/2014/main" id="{14254CAE-5A09-B378-D051-11CA4D584170}"/>
              </a:ext>
            </a:extLst>
          </p:cNvPr>
          <p:cNvPicPr>
            <a:picLocks noChangeAspect="1"/>
          </p:cNvPicPr>
          <p:nvPr/>
        </p:nvPicPr>
        <p:blipFill>
          <a:blip r:embed="rId4"/>
          <a:stretch>
            <a:fillRect/>
          </a:stretch>
        </p:blipFill>
        <p:spPr>
          <a:xfrm>
            <a:off x="3667125" y="1140490"/>
            <a:ext cx="1706085" cy="2696481"/>
          </a:xfrm>
          <a:prstGeom prst="rect">
            <a:avLst/>
          </a:prstGeom>
        </p:spPr>
      </p:pic>
      <p:pic>
        <p:nvPicPr>
          <p:cNvPr id="8" name="Picture 7" descr="A log sheet with text and numbers">
            <a:extLst>
              <a:ext uri="{FF2B5EF4-FFF2-40B4-BE49-F238E27FC236}">
                <a16:creationId xmlns:a16="http://schemas.microsoft.com/office/drawing/2014/main" id="{20B3DBD4-A67F-6E23-F165-6ED45E8F32BE}"/>
              </a:ext>
            </a:extLst>
          </p:cNvPr>
          <p:cNvPicPr>
            <a:picLocks noChangeAspect="1"/>
          </p:cNvPicPr>
          <p:nvPr/>
        </p:nvPicPr>
        <p:blipFill>
          <a:blip r:embed="rId5"/>
          <a:stretch>
            <a:fillRect/>
          </a:stretch>
        </p:blipFill>
        <p:spPr>
          <a:xfrm>
            <a:off x="403481" y="1258382"/>
            <a:ext cx="2393329" cy="2535976"/>
          </a:xfrm>
          <a:prstGeom prst="rect">
            <a:avLst/>
          </a:prstGeom>
        </p:spPr>
      </p:pic>
      <p:sp>
        <p:nvSpPr>
          <p:cNvPr id="9" name="Content Placeholder 2">
            <a:extLst>
              <a:ext uri="{FF2B5EF4-FFF2-40B4-BE49-F238E27FC236}">
                <a16:creationId xmlns:a16="http://schemas.microsoft.com/office/drawing/2014/main" id="{4DAF493E-D694-94EF-886D-6C005E3D9823}"/>
              </a:ext>
            </a:extLst>
          </p:cNvPr>
          <p:cNvSpPr txBox="1">
            <a:spLocks/>
          </p:cNvSpPr>
          <p:nvPr/>
        </p:nvSpPr>
        <p:spPr>
          <a:xfrm>
            <a:off x="374906" y="3836971"/>
            <a:ext cx="2491046" cy="1867520"/>
          </a:xfrm>
          <a:prstGeom prst="rect">
            <a:avLst/>
          </a:prstGeom>
        </p:spPr>
        <p:txBody>
          <a:bodyPr vert="horz" lIns="91440" tIns="45720" rIns="91440" bIns="45720" rtlCol="0" anchor="t">
            <a:no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buFont typeface="Wingdings" panose="05000000000000000000" pitchFamily="2" charset="2"/>
              <a:buChar char="Ø"/>
            </a:pPr>
            <a:r>
              <a:rPr lang="en-US" sz="1800" dirty="0">
                <a:solidFill>
                  <a:srgbClr val="002677"/>
                </a:solidFill>
              </a:rPr>
              <a:t>It is important that you follow your doctor’s suggestions. Always keep a logbook of your sugars and bring it to every appointment.</a:t>
            </a:r>
          </a:p>
        </p:txBody>
      </p:sp>
      <p:sp>
        <p:nvSpPr>
          <p:cNvPr id="10" name="Content Placeholder 2">
            <a:extLst>
              <a:ext uri="{FF2B5EF4-FFF2-40B4-BE49-F238E27FC236}">
                <a16:creationId xmlns:a16="http://schemas.microsoft.com/office/drawing/2014/main" id="{43DB7706-9773-8C4F-ABB2-4E92BE402ECF}"/>
              </a:ext>
            </a:extLst>
          </p:cNvPr>
          <p:cNvSpPr txBox="1">
            <a:spLocks/>
          </p:cNvSpPr>
          <p:nvPr/>
        </p:nvSpPr>
        <p:spPr>
          <a:xfrm>
            <a:off x="6101301" y="3836971"/>
            <a:ext cx="3042699" cy="2643377"/>
          </a:xfrm>
          <a:prstGeom prst="rect">
            <a:avLst/>
          </a:prstGeom>
        </p:spPr>
        <p:txBody>
          <a:bodyPr vert="horz" lIns="91440" tIns="45720" rIns="91440" bIns="45720" rtlCol="0" anchor="t">
            <a:no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buFont typeface="Wingdings" panose="05000000000000000000" pitchFamily="2" charset="2"/>
              <a:buChar char="Ø"/>
            </a:pPr>
            <a:r>
              <a:rPr lang="en-US" sz="1800" dirty="0">
                <a:solidFill>
                  <a:srgbClr val="002677"/>
                </a:solidFill>
              </a:rPr>
              <a:t>Check your blood sugar when you feel symptoms. If you find yourself checking for symptoms more often, let your doctor know immediately and keep those results in your logbook to report them during the call or office visit.</a:t>
            </a:r>
          </a:p>
        </p:txBody>
      </p:sp>
    </p:spTree>
    <p:extLst>
      <p:ext uri="{BB962C8B-B14F-4D97-AF65-F5344CB8AC3E}">
        <p14:creationId xmlns:p14="http://schemas.microsoft.com/office/powerpoint/2010/main" val="20625122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wl of fruit and vegetables&#10;&#10;Description automatically generated">
            <a:extLst>
              <a:ext uri="{FF2B5EF4-FFF2-40B4-BE49-F238E27FC236}">
                <a16:creationId xmlns:a16="http://schemas.microsoft.com/office/drawing/2014/main" id="{B216B020-6613-C1E4-FEEB-1DD202CDC17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3" name="Slide Number Placeholder 2">
            <a:extLst>
              <a:ext uri="{FF2B5EF4-FFF2-40B4-BE49-F238E27FC236}">
                <a16:creationId xmlns:a16="http://schemas.microsoft.com/office/drawing/2014/main" id="{BB060BA3-3569-F7FD-6ED6-3C82FC052B3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6DE20E4-D496-034F-914D-F7F15B93E95B}" type="slidenum">
              <a:rPr lang="en-US" sz="1200">
                <a:solidFill>
                  <a:srgbClr val="FFFFFF"/>
                </a:solidFill>
                <a:latin typeface="+mn-lt"/>
                <a:cs typeface="+mn-cs"/>
              </a:rPr>
              <a:pPr defTabSz="914400">
                <a:spcAft>
                  <a:spcPts val="600"/>
                </a:spcAft>
              </a:pPr>
              <a:t>3</a:t>
            </a:fld>
            <a:endParaRPr lang="en-US" sz="1200">
              <a:solidFill>
                <a:srgbClr val="FFFFFF"/>
              </a:solidFill>
              <a:latin typeface="+mn-lt"/>
              <a:cs typeface="+mn-cs"/>
            </a:endParaRPr>
          </a:p>
        </p:txBody>
      </p:sp>
      <p:sp>
        <p:nvSpPr>
          <p:cNvPr id="5" name="Content Placeholder 4">
            <a:extLst>
              <a:ext uri="{FF2B5EF4-FFF2-40B4-BE49-F238E27FC236}">
                <a16:creationId xmlns:a16="http://schemas.microsoft.com/office/drawing/2014/main" id="{CB46A53C-61AD-D8C9-3552-6D7CB720B5A0}"/>
              </a:ext>
            </a:extLst>
          </p:cNvPr>
          <p:cNvSpPr>
            <a:spLocks noGrp="1"/>
          </p:cNvSpPr>
          <p:nvPr>
            <p:ph type="body" sz="quarter" idx="13"/>
          </p:nvPr>
        </p:nvSpPr>
        <p:spPr>
          <a:xfrm>
            <a:off x="3831336" y="1425182"/>
            <a:ext cx="5157216" cy="5167642"/>
          </a:xfrm>
        </p:spPr>
        <p:txBody>
          <a:bodyPr anchor="t">
            <a:normAutofit/>
          </a:bodyPr>
          <a:lstStyle/>
          <a:p>
            <a:pPr marL="285750" indent="-285750">
              <a:buFont typeface="Wingdings" panose="05000000000000000000" pitchFamily="2" charset="2"/>
              <a:buChar char="Ø"/>
            </a:pPr>
            <a:r>
              <a:rPr lang="en-US" sz="1600" dirty="0">
                <a:solidFill>
                  <a:srgbClr val="002677"/>
                </a:solidFill>
              </a:rPr>
              <a:t>The foods you eat have a direct impact on your blood glucose levels</a:t>
            </a:r>
          </a:p>
        </p:txBody>
      </p:sp>
      <p:sp>
        <p:nvSpPr>
          <p:cNvPr id="6" name="Title 3">
            <a:extLst>
              <a:ext uri="{FF2B5EF4-FFF2-40B4-BE49-F238E27FC236}">
                <a16:creationId xmlns:a16="http://schemas.microsoft.com/office/drawing/2014/main" id="{51887160-7651-B540-3752-47757D6E1B41}"/>
              </a:ext>
            </a:extLst>
          </p:cNvPr>
          <p:cNvSpPr>
            <a:spLocks noGrp="1"/>
          </p:cNvSpPr>
          <p:nvPr>
            <p:ph type="title"/>
          </p:nvPr>
        </p:nvSpPr>
        <p:spPr>
          <a:xfrm>
            <a:off x="3831336" y="347472"/>
            <a:ext cx="5056632" cy="731520"/>
          </a:xfrm>
        </p:spPr>
        <p:txBody>
          <a:bodyPr anchor="b">
            <a:normAutofit/>
          </a:bodyPr>
          <a:lstStyle/>
          <a:p>
            <a:pPr algn="ctr"/>
            <a:r>
              <a:rPr lang="en-US" sz="3000" dirty="0">
                <a:solidFill>
                  <a:schemeClr val="accent2"/>
                </a:solidFill>
              </a:rPr>
              <a:t>Why Diet Matters</a:t>
            </a:r>
          </a:p>
        </p:txBody>
      </p:sp>
    </p:spTree>
    <p:extLst>
      <p:ext uri="{BB962C8B-B14F-4D97-AF65-F5344CB8AC3E}">
        <p14:creationId xmlns:p14="http://schemas.microsoft.com/office/powerpoint/2010/main" val="90363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621-9375-2260-9872-70128CDC30D9}"/>
              </a:ext>
            </a:extLst>
          </p:cNvPr>
          <p:cNvSpPr>
            <a:spLocks noGrp="1"/>
          </p:cNvSpPr>
          <p:nvPr>
            <p:ph type="title"/>
          </p:nvPr>
        </p:nvSpPr>
        <p:spPr>
          <a:xfrm>
            <a:off x="374906" y="221885"/>
            <a:ext cx="8079655" cy="731520"/>
          </a:xfrm>
        </p:spPr>
        <p:txBody>
          <a:bodyPr anchor="t">
            <a:normAutofit/>
          </a:bodyPr>
          <a:lstStyle/>
          <a:p>
            <a:pPr algn="ctr"/>
            <a:r>
              <a:rPr lang="en-US" sz="3000" dirty="0">
                <a:solidFill>
                  <a:schemeClr val="accent2"/>
                </a:solidFill>
              </a:rPr>
              <a:t>Blood Sugar Tracking</a:t>
            </a:r>
          </a:p>
        </p:txBody>
      </p:sp>
      <p:sp>
        <p:nvSpPr>
          <p:cNvPr id="9" name="Content Placeholder 2">
            <a:extLst>
              <a:ext uri="{FF2B5EF4-FFF2-40B4-BE49-F238E27FC236}">
                <a16:creationId xmlns:a16="http://schemas.microsoft.com/office/drawing/2014/main" id="{4DAF493E-D694-94EF-886D-6C005E3D9823}"/>
              </a:ext>
            </a:extLst>
          </p:cNvPr>
          <p:cNvSpPr txBox="1">
            <a:spLocks/>
          </p:cNvSpPr>
          <p:nvPr/>
        </p:nvSpPr>
        <p:spPr>
          <a:xfrm>
            <a:off x="374906" y="3836971"/>
            <a:ext cx="2491046" cy="1867520"/>
          </a:xfrm>
          <a:prstGeom prst="rect">
            <a:avLst/>
          </a:prstGeom>
        </p:spPr>
        <p:txBody>
          <a:bodyPr vert="horz" lIns="91440" tIns="45720" rIns="91440" bIns="45720" rtlCol="0" anchor="t">
            <a:no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buFont typeface="Wingdings" panose="05000000000000000000" pitchFamily="2" charset="2"/>
              <a:buChar char="Ø"/>
            </a:pPr>
            <a:endParaRPr lang="en-US" sz="1800" dirty="0">
              <a:solidFill>
                <a:srgbClr val="002677"/>
              </a:solidFill>
            </a:endParaRPr>
          </a:p>
        </p:txBody>
      </p:sp>
      <p:pic>
        <p:nvPicPr>
          <p:cNvPr id="7" name="Picture 6" descr="A doctor explaining something to a patient&#10;&#10;Description automatically generated">
            <a:extLst>
              <a:ext uri="{FF2B5EF4-FFF2-40B4-BE49-F238E27FC236}">
                <a16:creationId xmlns:a16="http://schemas.microsoft.com/office/drawing/2014/main" id="{98BD47E2-BA7B-CEF0-DA80-18A06D0D1BD9}"/>
              </a:ext>
            </a:extLst>
          </p:cNvPr>
          <p:cNvPicPr>
            <a:picLocks noChangeAspect="1"/>
          </p:cNvPicPr>
          <p:nvPr/>
        </p:nvPicPr>
        <p:blipFill>
          <a:blip r:embed="rId3"/>
          <a:stretch>
            <a:fillRect/>
          </a:stretch>
        </p:blipFill>
        <p:spPr>
          <a:xfrm>
            <a:off x="5419725" y="1183805"/>
            <a:ext cx="3295114" cy="2196743"/>
          </a:xfrm>
          <a:prstGeom prst="rect">
            <a:avLst/>
          </a:prstGeom>
        </p:spPr>
      </p:pic>
      <p:sp>
        <p:nvSpPr>
          <p:cNvPr id="12" name="TextBox 11">
            <a:extLst>
              <a:ext uri="{FF2B5EF4-FFF2-40B4-BE49-F238E27FC236}">
                <a16:creationId xmlns:a16="http://schemas.microsoft.com/office/drawing/2014/main" id="{8613AA98-0A7C-FD17-1453-77982549ADEB}"/>
              </a:ext>
            </a:extLst>
          </p:cNvPr>
          <p:cNvSpPr txBox="1"/>
          <p:nvPr/>
        </p:nvSpPr>
        <p:spPr>
          <a:xfrm>
            <a:off x="429161" y="1183805"/>
            <a:ext cx="4838164" cy="1631216"/>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2677"/>
                </a:solidFill>
              </a:rPr>
              <a:t>Always let your doctor know when you have a hypoglycemic or hyperglycemic episode. You need to treat or seek medical attention for these episodes immediately.</a:t>
            </a:r>
          </a:p>
        </p:txBody>
      </p:sp>
    </p:spTree>
    <p:extLst>
      <p:ext uri="{BB962C8B-B14F-4D97-AF65-F5344CB8AC3E}">
        <p14:creationId xmlns:p14="http://schemas.microsoft.com/office/powerpoint/2010/main" val="35952841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621-9375-2260-9872-70128CDC30D9}"/>
              </a:ext>
            </a:extLst>
          </p:cNvPr>
          <p:cNvSpPr>
            <a:spLocks noGrp="1"/>
          </p:cNvSpPr>
          <p:nvPr>
            <p:ph type="title"/>
          </p:nvPr>
        </p:nvSpPr>
        <p:spPr>
          <a:xfrm>
            <a:off x="374906" y="221885"/>
            <a:ext cx="8079655" cy="731520"/>
          </a:xfrm>
        </p:spPr>
        <p:txBody>
          <a:bodyPr anchor="t">
            <a:normAutofit/>
          </a:bodyPr>
          <a:lstStyle/>
          <a:p>
            <a:pPr algn="ctr"/>
            <a:r>
              <a:rPr lang="en-US" sz="3000" dirty="0">
                <a:solidFill>
                  <a:schemeClr val="accent2"/>
                </a:solidFill>
              </a:rPr>
              <a:t>Blood Sugar Tracking</a:t>
            </a:r>
          </a:p>
        </p:txBody>
      </p:sp>
      <p:sp>
        <p:nvSpPr>
          <p:cNvPr id="9" name="Content Placeholder 2">
            <a:extLst>
              <a:ext uri="{FF2B5EF4-FFF2-40B4-BE49-F238E27FC236}">
                <a16:creationId xmlns:a16="http://schemas.microsoft.com/office/drawing/2014/main" id="{4DAF493E-D694-94EF-886D-6C005E3D9823}"/>
              </a:ext>
            </a:extLst>
          </p:cNvPr>
          <p:cNvSpPr txBox="1">
            <a:spLocks/>
          </p:cNvSpPr>
          <p:nvPr/>
        </p:nvSpPr>
        <p:spPr>
          <a:xfrm>
            <a:off x="374906" y="3836971"/>
            <a:ext cx="2491046" cy="1867520"/>
          </a:xfrm>
          <a:prstGeom prst="rect">
            <a:avLst/>
          </a:prstGeom>
        </p:spPr>
        <p:txBody>
          <a:bodyPr vert="horz" lIns="91440" tIns="45720" rIns="91440" bIns="45720" rtlCol="0" anchor="t">
            <a:no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buFont typeface="Wingdings" panose="05000000000000000000" pitchFamily="2" charset="2"/>
              <a:buChar char="Ø"/>
            </a:pPr>
            <a:endParaRPr lang="en-US" sz="1800" dirty="0">
              <a:solidFill>
                <a:srgbClr val="002677"/>
              </a:solidFill>
            </a:endParaRPr>
          </a:p>
        </p:txBody>
      </p:sp>
      <p:pic>
        <p:nvPicPr>
          <p:cNvPr id="7" name="Picture 6" descr="A doctor explaining something to a patient&#10;&#10;Description automatically generated">
            <a:extLst>
              <a:ext uri="{FF2B5EF4-FFF2-40B4-BE49-F238E27FC236}">
                <a16:creationId xmlns:a16="http://schemas.microsoft.com/office/drawing/2014/main" id="{98BD47E2-BA7B-CEF0-DA80-18A06D0D1BD9}"/>
              </a:ext>
            </a:extLst>
          </p:cNvPr>
          <p:cNvPicPr>
            <a:picLocks noChangeAspect="1"/>
          </p:cNvPicPr>
          <p:nvPr/>
        </p:nvPicPr>
        <p:blipFill>
          <a:blip r:embed="rId3"/>
          <a:stretch>
            <a:fillRect/>
          </a:stretch>
        </p:blipFill>
        <p:spPr>
          <a:xfrm>
            <a:off x="5419725" y="1183805"/>
            <a:ext cx="3295114" cy="2196743"/>
          </a:xfrm>
          <a:prstGeom prst="rect">
            <a:avLst/>
          </a:prstGeom>
        </p:spPr>
      </p:pic>
      <p:sp>
        <p:nvSpPr>
          <p:cNvPr id="12" name="TextBox 11">
            <a:extLst>
              <a:ext uri="{FF2B5EF4-FFF2-40B4-BE49-F238E27FC236}">
                <a16:creationId xmlns:a16="http://schemas.microsoft.com/office/drawing/2014/main" id="{8613AA98-0A7C-FD17-1453-77982549ADEB}"/>
              </a:ext>
            </a:extLst>
          </p:cNvPr>
          <p:cNvSpPr txBox="1"/>
          <p:nvPr/>
        </p:nvSpPr>
        <p:spPr>
          <a:xfrm>
            <a:off x="429161" y="1183805"/>
            <a:ext cx="4838164" cy="1631216"/>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2677"/>
                </a:solidFill>
              </a:rPr>
              <a:t>Always let your doctor know when you have a hypoglycemic or hyperglycemic episode. You need to treat or seek medical attention for these episodes immediately.</a:t>
            </a:r>
          </a:p>
        </p:txBody>
      </p:sp>
      <p:sp>
        <p:nvSpPr>
          <p:cNvPr id="3" name="TextBox 2">
            <a:extLst>
              <a:ext uri="{FF2B5EF4-FFF2-40B4-BE49-F238E27FC236}">
                <a16:creationId xmlns:a16="http://schemas.microsoft.com/office/drawing/2014/main" id="{C647759E-FACB-93E9-FFE2-59800E7EB68F}"/>
              </a:ext>
            </a:extLst>
          </p:cNvPr>
          <p:cNvSpPr txBox="1"/>
          <p:nvPr/>
        </p:nvSpPr>
        <p:spPr>
          <a:xfrm>
            <a:off x="429161" y="3511448"/>
            <a:ext cx="3838039" cy="1323439"/>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2677"/>
                </a:solidFill>
              </a:rPr>
              <a:t>Blood sugar should be 80-130 before meals, up to 180 2 hours after your meal, then start coming back down.</a:t>
            </a:r>
          </a:p>
        </p:txBody>
      </p:sp>
      <p:pic>
        <p:nvPicPr>
          <p:cNvPr id="5" name="Picture 4" descr="A chart showing the amount of blood sugar in different colors">
            <a:extLst>
              <a:ext uri="{FF2B5EF4-FFF2-40B4-BE49-F238E27FC236}">
                <a16:creationId xmlns:a16="http://schemas.microsoft.com/office/drawing/2014/main" id="{6AD11B0F-9F38-E805-FF62-D1188E8E06DB}"/>
              </a:ext>
            </a:extLst>
          </p:cNvPr>
          <p:cNvPicPr>
            <a:picLocks noChangeAspect="1"/>
          </p:cNvPicPr>
          <p:nvPr/>
        </p:nvPicPr>
        <p:blipFill rotWithShape="1">
          <a:blip r:embed="rId4"/>
          <a:srcRect t="9661"/>
          <a:stretch/>
        </p:blipFill>
        <p:spPr>
          <a:xfrm>
            <a:off x="4802407" y="3609344"/>
            <a:ext cx="3966687" cy="2863919"/>
          </a:xfrm>
          <a:prstGeom prst="rect">
            <a:avLst/>
          </a:prstGeom>
        </p:spPr>
      </p:pic>
    </p:spTree>
    <p:extLst>
      <p:ext uri="{BB962C8B-B14F-4D97-AF65-F5344CB8AC3E}">
        <p14:creationId xmlns:p14="http://schemas.microsoft.com/office/powerpoint/2010/main" val="39226485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9E621-9375-2260-9872-70128CDC30D9}"/>
              </a:ext>
            </a:extLst>
          </p:cNvPr>
          <p:cNvSpPr>
            <a:spLocks noGrp="1"/>
          </p:cNvSpPr>
          <p:nvPr>
            <p:ph type="title"/>
          </p:nvPr>
        </p:nvSpPr>
        <p:spPr>
          <a:xfrm>
            <a:off x="374906" y="221885"/>
            <a:ext cx="8079655" cy="731520"/>
          </a:xfrm>
        </p:spPr>
        <p:txBody>
          <a:bodyPr anchor="t">
            <a:normAutofit/>
          </a:bodyPr>
          <a:lstStyle/>
          <a:p>
            <a:pPr algn="ctr"/>
            <a:r>
              <a:rPr lang="en-US" sz="3000" dirty="0">
                <a:solidFill>
                  <a:schemeClr val="accent2"/>
                </a:solidFill>
              </a:rPr>
              <a:t>Blood Sugar Tracking</a:t>
            </a:r>
          </a:p>
        </p:txBody>
      </p:sp>
      <p:sp>
        <p:nvSpPr>
          <p:cNvPr id="9" name="Content Placeholder 2">
            <a:extLst>
              <a:ext uri="{FF2B5EF4-FFF2-40B4-BE49-F238E27FC236}">
                <a16:creationId xmlns:a16="http://schemas.microsoft.com/office/drawing/2014/main" id="{4DAF493E-D694-94EF-886D-6C005E3D9823}"/>
              </a:ext>
            </a:extLst>
          </p:cNvPr>
          <p:cNvSpPr txBox="1">
            <a:spLocks/>
          </p:cNvSpPr>
          <p:nvPr/>
        </p:nvSpPr>
        <p:spPr>
          <a:xfrm>
            <a:off x="374906" y="3836971"/>
            <a:ext cx="2491046" cy="1867520"/>
          </a:xfrm>
          <a:prstGeom prst="rect">
            <a:avLst/>
          </a:prstGeom>
        </p:spPr>
        <p:txBody>
          <a:bodyPr vert="horz" lIns="91440" tIns="45720" rIns="91440" bIns="45720" rtlCol="0" anchor="t">
            <a:no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buFont typeface="Wingdings" panose="05000000000000000000" pitchFamily="2" charset="2"/>
              <a:buChar char="Ø"/>
            </a:pPr>
            <a:endParaRPr lang="en-US" sz="1800" dirty="0">
              <a:solidFill>
                <a:srgbClr val="002677"/>
              </a:solidFill>
            </a:endParaRPr>
          </a:p>
        </p:txBody>
      </p:sp>
      <p:pic>
        <p:nvPicPr>
          <p:cNvPr id="7" name="Picture 6" descr="A doctor explaining something to a patient&#10;&#10;Description automatically generated">
            <a:extLst>
              <a:ext uri="{FF2B5EF4-FFF2-40B4-BE49-F238E27FC236}">
                <a16:creationId xmlns:a16="http://schemas.microsoft.com/office/drawing/2014/main" id="{98BD47E2-BA7B-CEF0-DA80-18A06D0D1BD9}"/>
              </a:ext>
            </a:extLst>
          </p:cNvPr>
          <p:cNvPicPr>
            <a:picLocks noChangeAspect="1"/>
          </p:cNvPicPr>
          <p:nvPr/>
        </p:nvPicPr>
        <p:blipFill>
          <a:blip r:embed="rId3"/>
          <a:stretch>
            <a:fillRect/>
          </a:stretch>
        </p:blipFill>
        <p:spPr>
          <a:xfrm>
            <a:off x="5419725" y="1183805"/>
            <a:ext cx="3295114" cy="2196743"/>
          </a:xfrm>
          <a:prstGeom prst="rect">
            <a:avLst/>
          </a:prstGeom>
        </p:spPr>
      </p:pic>
      <p:sp>
        <p:nvSpPr>
          <p:cNvPr id="12" name="TextBox 11">
            <a:extLst>
              <a:ext uri="{FF2B5EF4-FFF2-40B4-BE49-F238E27FC236}">
                <a16:creationId xmlns:a16="http://schemas.microsoft.com/office/drawing/2014/main" id="{8613AA98-0A7C-FD17-1453-77982549ADEB}"/>
              </a:ext>
            </a:extLst>
          </p:cNvPr>
          <p:cNvSpPr txBox="1"/>
          <p:nvPr/>
        </p:nvSpPr>
        <p:spPr>
          <a:xfrm>
            <a:off x="429161" y="1183805"/>
            <a:ext cx="4838164" cy="1631216"/>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2677"/>
                </a:solidFill>
              </a:rPr>
              <a:t>Always let your doctor know when you have a hypoglycemic or hyperglycemic episode. You need to treat or seek medical attention for these episodes immediately.</a:t>
            </a:r>
          </a:p>
        </p:txBody>
      </p:sp>
      <p:sp>
        <p:nvSpPr>
          <p:cNvPr id="3" name="TextBox 2">
            <a:extLst>
              <a:ext uri="{FF2B5EF4-FFF2-40B4-BE49-F238E27FC236}">
                <a16:creationId xmlns:a16="http://schemas.microsoft.com/office/drawing/2014/main" id="{C647759E-FACB-93E9-FFE2-59800E7EB68F}"/>
              </a:ext>
            </a:extLst>
          </p:cNvPr>
          <p:cNvSpPr txBox="1"/>
          <p:nvPr/>
        </p:nvSpPr>
        <p:spPr>
          <a:xfrm>
            <a:off x="429161" y="3511448"/>
            <a:ext cx="3838039" cy="1323439"/>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002677"/>
                </a:solidFill>
              </a:rPr>
              <a:t>Blood sugar should be 80-130 before meals, up to 180 2 hours after your meal, then start coming back down.</a:t>
            </a:r>
          </a:p>
        </p:txBody>
      </p:sp>
      <p:pic>
        <p:nvPicPr>
          <p:cNvPr id="5" name="Picture 4" descr="A chart showing the amount of blood sugar in different colors">
            <a:extLst>
              <a:ext uri="{FF2B5EF4-FFF2-40B4-BE49-F238E27FC236}">
                <a16:creationId xmlns:a16="http://schemas.microsoft.com/office/drawing/2014/main" id="{6AD11B0F-9F38-E805-FF62-D1188E8E06DB}"/>
              </a:ext>
            </a:extLst>
          </p:cNvPr>
          <p:cNvPicPr>
            <a:picLocks noChangeAspect="1"/>
          </p:cNvPicPr>
          <p:nvPr/>
        </p:nvPicPr>
        <p:blipFill rotWithShape="1">
          <a:blip r:embed="rId4"/>
          <a:srcRect t="9661"/>
          <a:stretch/>
        </p:blipFill>
        <p:spPr>
          <a:xfrm>
            <a:off x="4802407" y="3609344"/>
            <a:ext cx="3966687" cy="2863919"/>
          </a:xfrm>
          <a:prstGeom prst="rect">
            <a:avLst/>
          </a:prstGeom>
        </p:spPr>
      </p:pic>
      <p:sp>
        <p:nvSpPr>
          <p:cNvPr id="6" name="TextBox 5">
            <a:extLst>
              <a:ext uri="{FF2B5EF4-FFF2-40B4-BE49-F238E27FC236}">
                <a16:creationId xmlns:a16="http://schemas.microsoft.com/office/drawing/2014/main" id="{8E7DF7F4-17D1-3D32-BC6D-B9F4D8B6E7D2}"/>
              </a:ext>
            </a:extLst>
          </p:cNvPr>
          <p:cNvSpPr txBox="1"/>
          <p:nvPr/>
        </p:nvSpPr>
        <p:spPr>
          <a:xfrm>
            <a:off x="503555" y="5288992"/>
            <a:ext cx="3838039" cy="830997"/>
          </a:xfrm>
          <a:prstGeom prst="rect">
            <a:avLst/>
          </a:prstGeom>
          <a:noFill/>
        </p:spPr>
        <p:txBody>
          <a:bodyPr wrap="square">
            <a:spAutoFit/>
          </a:bodyPr>
          <a:lstStyle/>
          <a:p>
            <a:r>
              <a:rPr lang="en-US" sz="2400" b="1" i="1" dirty="0">
                <a:solidFill>
                  <a:schemeClr val="accent6"/>
                </a:solidFill>
              </a:rPr>
              <a:t>***See if you qualify for a continuous glucometer</a:t>
            </a:r>
          </a:p>
        </p:txBody>
      </p:sp>
    </p:spTree>
    <p:extLst>
      <p:ext uri="{BB962C8B-B14F-4D97-AF65-F5344CB8AC3E}">
        <p14:creationId xmlns:p14="http://schemas.microsoft.com/office/powerpoint/2010/main" val="10373864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ith different symptoms">
            <a:extLst>
              <a:ext uri="{FF2B5EF4-FFF2-40B4-BE49-F238E27FC236}">
                <a16:creationId xmlns:a16="http://schemas.microsoft.com/office/drawing/2014/main" id="{AE919728-9DFF-DEB3-05BC-8383A46AB662}"/>
              </a:ext>
            </a:extLst>
          </p:cNvPr>
          <p:cNvPicPr>
            <a:picLocks noChangeAspect="1"/>
          </p:cNvPicPr>
          <p:nvPr/>
        </p:nvPicPr>
        <p:blipFill rotWithShape="1">
          <a:blip r:embed="rId3"/>
          <a:srcRect l="11693" t="3334" r="11198" b="4551"/>
          <a:stretch/>
        </p:blipFill>
        <p:spPr>
          <a:xfrm>
            <a:off x="438149" y="0"/>
            <a:ext cx="8334375" cy="4048125"/>
          </a:xfrm>
          <a:prstGeom prst="rect">
            <a:avLst/>
          </a:prstGeom>
        </p:spPr>
      </p:pic>
    </p:spTree>
    <p:extLst>
      <p:ext uri="{BB962C8B-B14F-4D97-AF65-F5344CB8AC3E}">
        <p14:creationId xmlns:p14="http://schemas.microsoft.com/office/powerpoint/2010/main" val="36632370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9A2F2B-57A7-857D-4689-A15584B592EA}"/>
              </a:ext>
            </a:extLst>
          </p:cNvPr>
          <p:cNvSpPr>
            <a:spLocks noGrp="1"/>
          </p:cNvSpPr>
          <p:nvPr>
            <p:ph type="body" sz="quarter" idx="13"/>
          </p:nvPr>
        </p:nvSpPr>
        <p:spPr>
          <a:xfrm>
            <a:off x="0" y="4486275"/>
            <a:ext cx="9115423" cy="1814255"/>
          </a:xfrm>
        </p:spPr>
        <p:txBody>
          <a:bodyPr anchor="ctr">
            <a:noAutofit/>
          </a:bodyPr>
          <a:lstStyle/>
          <a:p>
            <a:pPr marL="628650" lvl="1" indent="-285750">
              <a:buFont typeface="Wingdings" panose="05000000000000000000" pitchFamily="2" charset="2"/>
              <a:buChar char="Ø"/>
            </a:pPr>
            <a:r>
              <a:rPr lang="en-US" sz="1600" dirty="0">
                <a:solidFill>
                  <a:srgbClr val="002677"/>
                </a:solidFill>
              </a:rPr>
              <a:t>Have something that is about 15 grams of carbs immediately only after checking your blood sugar level. Orange juice and Soda (4oz), glucose tablets, and hard candies are examples. Avoid things with protein when treating symptoms. </a:t>
            </a:r>
          </a:p>
          <a:p>
            <a:pPr marL="628650" lvl="1" indent="-285750">
              <a:buFont typeface="Wingdings" panose="05000000000000000000" pitchFamily="2" charset="2"/>
              <a:buChar char="Ø"/>
            </a:pPr>
            <a:r>
              <a:rPr lang="en-US" sz="1600" dirty="0">
                <a:solidFill>
                  <a:srgbClr val="002677"/>
                </a:solidFill>
              </a:rPr>
              <a:t>Wait 15 minutes and check your blood sugar again to make sure it’s coming up. If it isn’t improving, have another 15 carbs. </a:t>
            </a:r>
          </a:p>
          <a:p>
            <a:pPr marL="628650" lvl="1" indent="-285750">
              <a:buFont typeface="Wingdings" panose="05000000000000000000" pitchFamily="2" charset="2"/>
              <a:buChar char="Ø"/>
            </a:pPr>
            <a:r>
              <a:rPr lang="en-US" sz="1600" dirty="0">
                <a:solidFill>
                  <a:srgbClr val="002677"/>
                </a:solidFill>
              </a:rPr>
              <a:t>Call 911 or go to the emergency room immediately if have a severe episode of hypoglycemia, for any mild symptoms easily improved, call your doctor immediately. </a:t>
            </a:r>
          </a:p>
        </p:txBody>
      </p:sp>
      <p:pic>
        <p:nvPicPr>
          <p:cNvPr id="5" name="Picture 4" descr="A person with different symptoms">
            <a:extLst>
              <a:ext uri="{FF2B5EF4-FFF2-40B4-BE49-F238E27FC236}">
                <a16:creationId xmlns:a16="http://schemas.microsoft.com/office/drawing/2014/main" id="{AE919728-9DFF-DEB3-05BC-8383A46AB662}"/>
              </a:ext>
            </a:extLst>
          </p:cNvPr>
          <p:cNvPicPr>
            <a:picLocks noChangeAspect="1"/>
          </p:cNvPicPr>
          <p:nvPr/>
        </p:nvPicPr>
        <p:blipFill rotWithShape="1">
          <a:blip r:embed="rId3"/>
          <a:srcRect l="11693" t="3334" r="11198" b="4551"/>
          <a:stretch/>
        </p:blipFill>
        <p:spPr>
          <a:xfrm>
            <a:off x="438149" y="0"/>
            <a:ext cx="8334375" cy="4048125"/>
          </a:xfrm>
          <a:prstGeom prst="rect">
            <a:avLst/>
          </a:prstGeom>
        </p:spPr>
      </p:pic>
      <p:sp>
        <p:nvSpPr>
          <p:cNvPr id="8" name="Content Placeholder 2">
            <a:extLst>
              <a:ext uri="{FF2B5EF4-FFF2-40B4-BE49-F238E27FC236}">
                <a16:creationId xmlns:a16="http://schemas.microsoft.com/office/drawing/2014/main" id="{6BA1C0DD-C06E-FCD2-F07A-0A8226287FAB}"/>
              </a:ext>
            </a:extLst>
          </p:cNvPr>
          <p:cNvSpPr txBox="1">
            <a:spLocks/>
          </p:cNvSpPr>
          <p:nvPr/>
        </p:nvSpPr>
        <p:spPr>
          <a:xfrm>
            <a:off x="0" y="4038600"/>
            <a:ext cx="3543300" cy="571500"/>
          </a:xfrm>
          <a:prstGeom prst="rect">
            <a:avLst/>
          </a:prstGeom>
        </p:spPr>
        <p:txBody>
          <a:bodyPr vert="horz" lIns="91440" tIns="45720" rIns="91440" bIns="45720" rtlCol="0" anchor="ctr">
            <a:norm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342900" lvl="1" indent="0">
              <a:buFont typeface="System Font Regular"/>
              <a:buNone/>
            </a:pPr>
            <a:r>
              <a:rPr lang="en-US" sz="3200" b="1" dirty="0">
                <a:solidFill>
                  <a:schemeClr val="accent6"/>
                </a:solidFill>
              </a:rPr>
              <a:t>What to do?</a:t>
            </a:r>
          </a:p>
        </p:txBody>
      </p:sp>
    </p:spTree>
    <p:extLst>
      <p:ext uri="{BB962C8B-B14F-4D97-AF65-F5344CB8AC3E}">
        <p14:creationId xmlns:p14="http://schemas.microsoft.com/office/powerpoint/2010/main" val="11382350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ith headache and migraine&#10;&#10;Description automatically generated">
            <a:extLst>
              <a:ext uri="{FF2B5EF4-FFF2-40B4-BE49-F238E27FC236}">
                <a16:creationId xmlns:a16="http://schemas.microsoft.com/office/drawing/2014/main" id="{B6F47BF8-1F75-ACFF-9141-EC63444F9B6B}"/>
              </a:ext>
            </a:extLst>
          </p:cNvPr>
          <p:cNvPicPr>
            <a:picLocks noChangeAspect="1"/>
          </p:cNvPicPr>
          <p:nvPr/>
        </p:nvPicPr>
        <p:blipFill>
          <a:blip r:embed="rId3"/>
          <a:stretch>
            <a:fillRect/>
          </a:stretch>
        </p:blipFill>
        <p:spPr>
          <a:xfrm>
            <a:off x="104775" y="399750"/>
            <a:ext cx="8934450" cy="2152950"/>
          </a:xfrm>
          <a:prstGeom prst="rect">
            <a:avLst/>
          </a:prstGeom>
        </p:spPr>
      </p:pic>
    </p:spTree>
    <p:extLst>
      <p:ext uri="{BB962C8B-B14F-4D97-AF65-F5344CB8AC3E}">
        <p14:creationId xmlns:p14="http://schemas.microsoft.com/office/powerpoint/2010/main" val="33429466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FEB516-23D1-70D1-DC75-B34ABED3C2BC}"/>
              </a:ext>
            </a:extLst>
          </p:cNvPr>
          <p:cNvSpPr>
            <a:spLocks noGrp="1"/>
          </p:cNvSpPr>
          <p:nvPr>
            <p:ph type="body" sz="quarter" idx="13"/>
          </p:nvPr>
        </p:nvSpPr>
        <p:spPr>
          <a:xfrm>
            <a:off x="374904" y="3105149"/>
            <a:ext cx="7988046" cy="3228975"/>
          </a:xfrm>
        </p:spPr>
        <p:txBody>
          <a:bodyPr anchor="ctr">
            <a:normAutofit/>
          </a:bodyPr>
          <a:lstStyle/>
          <a:p>
            <a:pPr marL="685800" lvl="1" indent="-342900">
              <a:buFont typeface="Wingdings" panose="05000000000000000000" pitchFamily="2" charset="2"/>
              <a:buChar char="Ø"/>
            </a:pPr>
            <a:r>
              <a:rPr lang="en-US" sz="2000" dirty="0">
                <a:solidFill>
                  <a:srgbClr val="002677"/>
                </a:solidFill>
              </a:rPr>
              <a:t>Follow the plan you and your doctor have discussed for high blood sugar, this may include a sliding scale. </a:t>
            </a:r>
          </a:p>
          <a:p>
            <a:pPr marL="685800" lvl="1" indent="-342900">
              <a:buFont typeface="Wingdings" panose="05000000000000000000" pitchFamily="2" charset="2"/>
              <a:buChar char="Ø"/>
            </a:pPr>
            <a:r>
              <a:rPr lang="en-US" sz="2000" dirty="0">
                <a:solidFill>
                  <a:srgbClr val="002677"/>
                </a:solidFill>
              </a:rPr>
              <a:t>If your blood sugar is higher than normal for 3 days with no reason and no symptoms, call your doctor to discuss this. </a:t>
            </a:r>
          </a:p>
          <a:p>
            <a:pPr marL="685800" lvl="1" indent="-342900">
              <a:buFont typeface="Wingdings" panose="05000000000000000000" pitchFamily="2" charset="2"/>
              <a:buChar char="Ø"/>
            </a:pPr>
            <a:r>
              <a:rPr lang="en-US" sz="2000" dirty="0">
                <a:solidFill>
                  <a:srgbClr val="002677"/>
                </a:solidFill>
              </a:rPr>
              <a:t>Call 911 or go to the emergency room immediately for any severe episode of hyperglycemia. </a:t>
            </a:r>
          </a:p>
          <a:p>
            <a:pPr marL="685800" lvl="1" indent="-342900">
              <a:buFont typeface="Wingdings" panose="05000000000000000000" pitchFamily="2" charset="2"/>
              <a:buChar char="Ø"/>
            </a:pPr>
            <a:r>
              <a:rPr lang="en-US" sz="2000" dirty="0">
                <a:solidFill>
                  <a:srgbClr val="002677"/>
                </a:solidFill>
              </a:rPr>
              <a:t>For mild episodes easily controlled with insulin while following you and your doctor’s plan, call your doctor immediately.</a:t>
            </a:r>
          </a:p>
        </p:txBody>
      </p:sp>
      <p:pic>
        <p:nvPicPr>
          <p:cNvPr id="5" name="Picture 4" descr="A person with headache and migraine&#10;&#10;Description automatically generated">
            <a:extLst>
              <a:ext uri="{FF2B5EF4-FFF2-40B4-BE49-F238E27FC236}">
                <a16:creationId xmlns:a16="http://schemas.microsoft.com/office/drawing/2014/main" id="{B6F47BF8-1F75-ACFF-9141-EC63444F9B6B}"/>
              </a:ext>
            </a:extLst>
          </p:cNvPr>
          <p:cNvPicPr>
            <a:picLocks noChangeAspect="1"/>
          </p:cNvPicPr>
          <p:nvPr/>
        </p:nvPicPr>
        <p:blipFill>
          <a:blip r:embed="rId3"/>
          <a:stretch>
            <a:fillRect/>
          </a:stretch>
        </p:blipFill>
        <p:spPr>
          <a:xfrm>
            <a:off x="104775" y="399750"/>
            <a:ext cx="8934450" cy="2152950"/>
          </a:xfrm>
          <a:prstGeom prst="rect">
            <a:avLst/>
          </a:prstGeom>
        </p:spPr>
      </p:pic>
      <p:sp>
        <p:nvSpPr>
          <p:cNvPr id="8" name="Content Placeholder 2">
            <a:extLst>
              <a:ext uri="{FF2B5EF4-FFF2-40B4-BE49-F238E27FC236}">
                <a16:creationId xmlns:a16="http://schemas.microsoft.com/office/drawing/2014/main" id="{49B32618-44D7-FABE-7E6D-B5FF20189FBE}"/>
              </a:ext>
            </a:extLst>
          </p:cNvPr>
          <p:cNvSpPr txBox="1">
            <a:spLocks/>
          </p:cNvSpPr>
          <p:nvPr/>
        </p:nvSpPr>
        <p:spPr>
          <a:xfrm>
            <a:off x="0" y="2733675"/>
            <a:ext cx="3543300" cy="571500"/>
          </a:xfrm>
          <a:prstGeom prst="rect">
            <a:avLst/>
          </a:prstGeom>
        </p:spPr>
        <p:txBody>
          <a:bodyPr vert="horz" lIns="91440" tIns="45720" rIns="91440" bIns="45720" rtlCol="0" anchor="ctr">
            <a:normAutofit/>
          </a:bodyPr>
          <a:lstStyle>
            <a:lvl1pPr marL="114292" indent="-114292" algn="l" defTabSz="685750" rtl="0" eaLnBrk="1" latinLnBrk="0" hangingPunct="1">
              <a:lnSpc>
                <a:spcPct val="90000"/>
              </a:lnSpc>
              <a:spcBef>
                <a:spcPts val="300"/>
              </a:spcBef>
              <a:spcAft>
                <a:spcPts val="6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1pPr>
            <a:lvl2pPr marL="217473" indent="-98418" algn="l" defTabSz="685750" rtl="0" eaLnBrk="1" latinLnBrk="0" hangingPunct="1">
              <a:lnSpc>
                <a:spcPct val="90000"/>
              </a:lnSpc>
              <a:spcBef>
                <a:spcPts val="0"/>
              </a:spcBef>
              <a:spcAft>
                <a:spcPts val="600"/>
              </a:spcAft>
              <a:buClr>
                <a:schemeClr val="accent1"/>
              </a:buClr>
              <a:buFont typeface="System Font Regular"/>
              <a:buChar char="-"/>
              <a:tabLst/>
              <a:defRPr sz="1400" b="0" i="0" kern="1200">
                <a:solidFill>
                  <a:schemeClr val="accent1"/>
                </a:solidFill>
                <a:latin typeface="+mn-lt"/>
                <a:ea typeface="+mn-ea"/>
                <a:cs typeface="Arial" panose="020B0604020202020204" pitchFamily="34" charset="0"/>
              </a:defRPr>
            </a:lvl2pPr>
            <a:lvl3pPr marL="314303" indent="-82545"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200" b="0" i="0" kern="1200">
                <a:solidFill>
                  <a:schemeClr val="accent1"/>
                </a:solidFill>
                <a:latin typeface="+mn-lt"/>
                <a:ea typeface="+mn-ea"/>
                <a:cs typeface="Arial" panose="020B0604020202020204" pitchFamily="34" charset="0"/>
              </a:defRPr>
            </a:lvl3pPr>
            <a:lvl4pPr marL="404783" indent="-90482" algn="l" defTabSz="685750" rtl="0" eaLnBrk="1" latinLnBrk="0" hangingPunct="1">
              <a:lnSpc>
                <a:spcPct val="90000"/>
              </a:lnSpc>
              <a:spcBef>
                <a:spcPts val="0"/>
              </a:spcBef>
              <a:spcAft>
                <a:spcPts val="600"/>
              </a:spcAft>
              <a:buClr>
                <a:schemeClr val="accent1"/>
              </a:buClr>
              <a:buFont typeface="System Font Regular"/>
              <a:buChar char="-"/>
              <a:tabLst/>
              <a:defRPr sz="1100" b="0" i="0" kern="1200">
                <a:solidFill>
                  <a:schemeClr val="accent1"/>
                </a:solidFill>
                <a:latin typeface="+mn-lt"/>
                <a:ea typeface="+mn-ea"/>
                <a:cs typeface="Arial" panose="020B0604020202020204" pitchFamily="34" charset="0"/>
              </a:defRPr>
            </a:lvl4pPr>
            <a:lvl5pPr marL="493677" indent="-80957" algn="l" defTabSz="685750" rtl="0" eaLnBrk="1" latinLnBrk="0" hangingPunct="1">
              <a:lnSpc>
                <a:spcPct val="90000"/>
              </a:lnSpc>
              <a:spcBef>
                <a:spcPts val="0"/>
              </a:spcBef>
              <a:spcAft>
                <a:spcPts val="600"/>
              </a:spcAft>
              <a:buClr>
                <a:schemeClr val="accent1"/>
              </a:buClr>
              <a:buFont typeface="Arial" panose="020B0604020202020204" pitchFamily="34" charset="0"/>
              <a:buChar char="•"/>
              <a:tabLst/>
              <a:defRPr sz="1051" b="0" i="0" kern="1200">
                <a:solidFill>
                  <a:schemeClr val="accent1"/>
                </a:solidFill>
                <a:latin typeface="+mn-lt"/>
                <a:ea typeface="+mn-ea"/>
                <a:cs typeface="Arial" panose="020B0604020202020204" pitchFamily="34" charset="0"/>
              </a:defRPr>
            </a:lvl5pPr>
            <a:lvl6pPr marL="1885809"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83"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558"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432" indent="-171438" algn="l" defTabSz="685750"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342900" lvl="1" indent="0">
              <a:buFont typeface="System Font Regular"/>
              <a:buNone/>
            </a:pPr>
            <a:r>
              <a:rPr lang="en-US" sz="3200" b="1" dirty="0">
                <a:solidFill>
                  <a:schemeClr val="accent2"/>
                </a:solidFill>
              </a:rPr>
              <a:t>What to do?</a:t>
            </a:r>
          </a:p>
        </p:txBody>
      </p:sp>
    </p:spTree>
    <p:extLst>
      <p:ext uri="{BB962C8B-B14F-4D97-AF65-F5344CB8AC3E}">
        <p14:creationId xmlns:p14="http://schemas.microsoft.com/office/powerpoint/2010/main" val="40280787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BBED-B9CF-8947-9DA7-CDDD2322EBEB}"/>
              </a:ext>
            </a:extLst>
          </p:cNvPr>
          <p:cNvSpPr>
            <a:spLocks noGrp="1"/>
          </p:cNvSpPr>
          <p:nvPr>
            <p:ph type="title"/>
          </p:nvPr>
        </p:nvSpPr>
        <p:spPr/>
        <p:txBody>
          <a:bodyPr/>
          <a:lstStyle/>
          <a:p>
            <a:pPr algn="ctr"/>
            <a:r>
              <a:rPr lang="en-US" sz="2800" dirty="0">
                <a:solidFill>
                  <a:srgbClr val="002677"/>
                </a:solidFill>
              </a:rPr>
              <a:t>Questions?</a:t>
            </a:r>
            <a:endParaRPr lang="en-US" dirty="0"/>
          </a:p>
        </p:txBody>
      </p:sp>
      <p:sp>
        <p:nvSpPr>
          <p:cNvPr id="4" name="Slide Number Placeholder 3">
            <a:extLst>
              <a:ext uri="{FF2B5EF4-FFF2-40B4-BE49-F238E27FC236}">
                <a16:creationId xmlns:a16="http://schemas.microsoft.com/office/drawing/2014/main" id="{0E52E73D-7A07-134E-96A6-9D7393111593}"/>
              </a:ext>
            </a:extLst>
          </p:cNvPr>
          <p:cNvSpPr>
            <a:spLocks noGrp="1"/>
          </p:cNvSpPr>
          <p:nvPr>
            <p:ph type="sldNum" sz="quarter" idx="12"/>
          </p:nvPr>
        </p:nvSpPr>
        <p:spPr/>
        <p:txBody>
          <a:bodyPr/>
          <a:lstStyle/>
          <a:p>
            <a:fld id="{66DE20E4-D496-034F-914D-F7F15B93E95B}" type="slidenum">
              <a:rPr lang="en-US" smtClean="0"/>
              <a:pPr/>
              <a:t>37</a:t>
            </a:fld>
            <a:endParaRPr lang="en-US" dirty="0"/>
          </a:p>
        </p:txBody>
      </p:sp>
      <p:sp>
        <p:nvSpPr>
          <p:cNvPr id="3" name="Content Placeholder 2">
            <a:extLst>
              <a:ext uri="{FF2B5EF4-FFF2-40B4-BE49-F238E27FC236}">
                <a16:creationId xmlns:a16="http://schemas.microsoft.com/office/drawing/2014/main" id="{F79AB9F5-3B28-CA4D-A463-69EA6B0F09A1}"/>
              </a:ext>
            </a:extLst>
          </p:cNvPr>
          <p:cNvSpPr>
            <a:spLocks noGrp="1"/>
          </p:cNvSpPr>
          <p:nvPr>
            <p:ph idx="15"/>
          </p:nvPr>
        </p:nvSpPr>
        <p:spPr>
          <a:xfrm>
            <a:off x="370928" y="1462626"/>
            <a:ext cx="4027336" cy="3599949"/>
          </a:xfrm>
        </p:spPr>
        <p:txBody>
          <a:bodyPr/>
          <a:lstStyle/>
          <a:p>
            <a:pPr marL="0" marR="0" lvl="0" indent="0" algn="ctr" defTabSz="685750" rtl="0" eaLnBrk="1" fontAlgn="auto" latinLnBrk="0" hangingPunct="1">
              <a:lnSpc>
                <a:spcPct val="90000"/>
              </a:lnSpc>
              <a:spcBef>
                <a:spcPts val="300"/>
              </a:spcBef>
              <a:spcAft>
                <a:spcPts val="600"/>
              </a:spcAft>
              <a:buClr>
                <a:srgbClr val="002677"/>
              </a:buClr>
              <a:buSzTx/>
              <a:buFont typeface="Arial" panose="020B0604020202020204" pitchFamily="34" charset="0"/>
              <a:buNone/>
              <a:tabLst/>
              <a:defRPr/>
            </a:pPr>
            <a:r>
              <a:rPr kumimoji="0" lang="en-US" sz="2000" b="0" i="0" u="none" strike="noStrike" kern="1200" cap="none" spc="0" normalizeH="0" baseline="0" noProof="0" dirty="0">
                <a:ln>
                  <a:noFill/>
                </a:ln>
                <a:solidFill>
                  <a:srgbClr val="002677"/>
                </a:solidFill>
                <a:effectLst/>
                <a:uLnTx/>
                <a:uFillTx/>
                <a:latin typeface="Arial"/>
                <a:ea typeface="+mn-ea"/>
                <a:cs typeface="Arial" panose="020B0604020202020204" pitchFamily="34" charset="0"/>
              </a:rPr>
              <a:t>Thank you for attending today’s education. Please be sure to use this information as a guide along with the plan you and your doctor have discussed. There is no one-size fits all solution, regular follow ups with your doctor are key to track your progress.</a:t>
            </a:r>
          </a:p>
          <a:p>
            <a:pPr marL="0" indent="0">
              <a:buNone/>
            </a:pPr>
            <a:endParaRPr lang="en-US" sz="2000" dirty="0"/>
          </a:p>
        </p:txBody>
      </p:sp>
      <p:pic>
        <p:nvPicPr>
          <p:cNvPr id="9" name="Picture Placeholder 8">
            <a:extLst>
              <a:ext uri="{FF2B5EF4-FFF2-40B4-BE49-F238E27FC236}">
                <a16:creationId xmlns:a16="http://schemas.microsoft.com/office/drawing/2014/main" id="{80F1E65A-0EE1-7444-8743-99B5EDDFF1C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4659464" y="1462626"/>
            <a:ext cx="4027336" cy="4596329"/>
          </a:xfrm>
        </p:spPr>
      </p:pic>
    </p:spTree>
    <p:extLst>
      <p:ext uri="{BB962C8B-B14F-4D97-AF65-F5344CB8AC3E}">
        <p14:creationId xmlns:p14="http://schemas.microsoft.com/office/powerpoint/2010/main" val="222911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wl of fruit and vegetables&#10;&#10;Description automatically generated">
            <a:extLst>
              <a:ext uri="{FF2B5EF4-FFF2-40B4-BE49-F238E27FC236}">
                <a16:creationId xmlns:a16="http://schemas.microsoft.com/office/drawing/2014/main" id="{B216B020-6613-C1E4-FEEB-1DD202CDC17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3" name="Slide Number Placeholder 2">
            <a:extLst>
              <a:ext uri="{FF2B5EF4-FFF2-40B4-BE49-F238E27FC236}">
                <a16:creationId xmlns:a16="http://schemas.microsoft.com/office/drawing/2014/main" id="{BB060BA3-3569-F7FD-6ED6-3C82FC052B3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6DE20E4-D496-034F-914D-F7F15B93E95B}" type="slidenum">
              <a:rPr lang="en-US" sz="1200">
                <a:solidFill>
                  <a:srgbClr val="FFFFFF"/>
                </a:solidFill>
                <a:latin typeface="+mn-lt"/>
                <a:cs typeface="+mn-cs"/>
              </a:rPr>
              <a:pPr defTabSz="914400">
                <a:spcAft>
                  <a:spcPts val="600"/>
                </a:spcAft>
              </a:pPr>
              <a:t>4</a:t>
            </a:fld>
            <a:endParaRPr lang="en-US" sz="1200">
              <a:solidFill>
                <a:srgbClr val="FFFFFF"/>
              </a:solidFill>
              <a:latin typeface="+mn-lt"/>
              <a:cs typeface="+mn-cs"/>
            </a:endParaRPr>
          </a:p>
        </p:txBody>
      </p:sp>
      <p:sp>
        <p:nvSpPr>
          <p:cNvPr id="5" name="Content Placeholder 4">
            <a:extLst>
              <a:ext uri="{FF2B5EF4-FFF2-40B4-BE49-F238E27FC236}">
                <a16:creationId xmlns:a16="http://schemas.microsoft.com/office/drawing/2014/main" id="{CB46A53C-61AD-D8C9-3552-6D7CB720B5A0}"/>
              </a:ext>
            </a:extLst>
          </p:cNvPr>
          <p:cNvSpPr>
            <a:spLocks noGrp="1"/>
          </p:cNvSpPr>
          <p:nvPr>
            <p:ph type="body" sz="quarter" idx="13"/>
          </p:nvPr>
        </p:nvSpPr>
        <p:spPr>
          <a:xfrm>
            <a:off x="3831336" y="1425182"/>
            <a:ext cx="5157216" cy="5167642"/>
          </a:xfrm>
        </p:spPr>
        <p:txBody>
          <a:bodyPr anchor="t">
            <a:normAutofit/>
          </a:bodyPr>
          <a:lstStyle/>
          <a:p>
            <a:pPr marL="285750" indent="-285750">
              <a:buFont typeface="Wingdings" panose="05000000000000000000" pitchFamily="2" charset="2"/>
              <a:buChar char="Ø"/>
            </a:pPr>
            <a:r>
              <a:rPr lang="en-US" sz="1600" dirty="0">
                <a:solidFill>
                  <a:srgbClr val="002677"/>
                </a:solidFill>
              </a:rPr>
              <a:t>The foods you eat have a direct impact on your blood glucose levels</a:t>
            </a:r>
          </a:p>
          <a:p>
            <a:pPr marL="285750" indent="-285750">
              <a:buFont typeface="Wingdings" panose="05000000000000000000" pitchFamily="2" charset="2"/>
              <a:buChar char="Ø"/>
            </a:pPr>
            <a:r>
              <a:rPr lang="en-US" sz="1600" dirty="0">
                <a:solidFill>
                  <a:srgbClr val="002677"/>
                </a:solidFill>
              </a:rPr>
              <a:t>Managing your blood glucose level is key to diabetes management</a:t>
            </a:r>
          </a:p>
        </p:txBody>
      </p:sp>
      <p:sp>
        <p:nvSpPr>
          <p:cNvPr id="6" name="Title 3">
            <a:extLst>
              <a:ext uri="{FF2B5EF4-FFF2-40B4-BE49-F238E27FC236}">
                <a16:creationId xmlns:a16="http://schemas.microsoft.com/office/drawing/2014/main" id="{51887160-7651-B540-3752-47757D6E1B41}"/>
              </a:ext>
            </a:extLst>
          </p:cNvPr>
          <p:cNvSpPr>
            <a:spLocks noGrp="1"/>
          </p:cNvSpPr>
          <p:nvPr>
            <p:ph type="title"/>
          </p:nvPr>
        </p:nvSpPr>
        <p:spPr>
          <a:xfrm>
            <a:off x="3831336" y="347472"/>
            <a:ext cx="5056632" cy="731520"/>
          </a:xfrm>
        </p:spPr>
        <p:txBody>
          <a:bodyPr anchor="b">
            <a:normAutofit/>
          </a:bodyPr>
          <a:lstStyle/>
          <a:p>
            <a:pPr algn="ctr"/>
            <a:r>
              <a:rPr lang="en-US" sz="3000" dirty="0">
                <a:solidFill>
                  <a:schemeClr val="accent2"/>
                </a:solidFill>
              </a:rPr>
              <a:t>Why Diet Matters</a:t>
            </a:r>
          </a:p>
        </p:txBody>
      </p:sp>
    </p:spTree>
    <p:extLst>
      <p:ext uri="{BB962C8B-B14F-4D97-AF65-F5344CB8AC3E}">
        <p14:creationId xmlns:p14="http://schemas.microsoft.com/office/powerpoint/2010/main" val="2281805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wl of fruit and vegetables&#10;&#10;Description automatically generated">
            <a:extLst>
              <a:ext uri="{FF2B5EF4-FFF2-40B4-BE49-F238E27FC236}">
                <a16:creationId xmlns:a16="http://schemas.microsoft.com/office/drawing/2014/main" id="{B216B020-6613-C1E4-FEEB-1DD202CDC17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3" name="Slide Number Placeholder 2">
            <a:extLst>
              <a:ext uri="{FF2B5EF4-FFF2-40B4-BE49-F238E27FC236}">
                <a16:creationId xmlns:a16="http://schemas.microsoft.com/office/drawing/2014/main" id="{BB060BA3-3569-F7FD-6ED6-3C82FC052B3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6DE20E4-D496-034F-914D-F7F15B93E95B}" type="slidenum">
              <a:rPr lang="en-US" sz="1200">
                <a:solidFill>
                  <a:srgbClr val="FFFFFF"/>
                </a:solidFill>
                <a:latin typeface="+mn-lt"/>
                <a:cs typeface="+mn-cs"/>
              </a:rPr>
              <a:pPr defTabSz="914400">
                <a:spcAft>
                  <a:spcPts val="600"/>
                </a:spcAft>
              </a:pPr>
              <a:t>5</a:t>
            </a:fld>
            <a:endParaRPr lang="en-US" sz="1200">
              <a:solidFill>
                <a:srgbClr val="FFFFFF"/>
              </a:solidFill>
              <a:latin typeface="+mn-lt"/>
              <a:cs typeface="+mn-cs"/>
            </a:endParaRPr>
          </a:p>
        </p:txBody>
      </p:sp>
      <p:sp>
        <p:nvSpPr>
          <p:cNvPr id="5" name="Content Placeholder 4">
            <a:extLst>
              <a:ext uri="{FF2B5EF4-FFF2-40B4-BE49-F238E27FC236}">
                <a16:creationId xmlns:a16="http://schemas.microsoft.com/office/drawing/2014/main" id="{CB46A53C-61AD-D8C9-3552-6D7CB720B5A0}"/>
              </a:ext>
            </a:extLst>
          </p:cNvPr>
          <p:cNvSpPr>
            <a:spLocks noGrp="1"/>
          </p:cNvSpPr>
          <p:nvPr>
            <p:ph type="body" sz="quarter" idx="13"/>
          </p:nvPr>
        </p:nvSpPr>
        <p:spPr>
          <a:xfrm>
            <a:off x="3831336" y="1425182"/>
            <a:ext cx="5157216" cy="5167642"/>
          </a:xfrm>
        </p:spPr>
        <p:txBody>
          <a:bodyPr anchor="t">
            <a:normAutofit/>
          </a:bodyPr>
          <a:lstStyle/>
          <a:p>
            <a:pPr marL="285750" indent="-285750">
              <a:buFont typeface="Wingdings" panose="05000000000000000000" pitchFamily="2" charset="2"/>
              <a:buChar char="Ø"/>
            </a:pPr>
            <a:r>
              <a:rPr lang="en-US" sz="1600" dirty="0">
                <a:solidFill>
                  <a:srgbClr val="002677"/>
                </a:solidFill>
              </a:rPr>
              <a:t>The foods you eat have a direct impact on your blood glucose levels</a:t>
            </a:r>
          </a:p>
          <a:p>
            <a:pPr marL="285750" indent="-285750">
              <a:buFont typeface="Wingdings" panose="05000000000000000000" pitchFamily="2" charset="2"/>
              <a:buChar char="Ø"/>
            </a:pPr>
            <a:r>
              <a:rPr lang="en-US" sz="1600" dirty="0">
                <a:solidFill>
                  <a:srgbClr val="002677"/>
                </a:solidFill>
              </a:rPr>
              <a:t>Managing your blood glucose level is key to diabetes management</a:t>
            </a:r>
          </a:p>
          <a:p>
            <a:pPr marL="285750" indent="-285750">
              <a:buFont typeface="Wingdings" panose="05000000000000000000" pitchFamily="2" charset="2"/>
              <a:buChar char="Ø"/>
            </a:pPr>
            <a:r>
              <a:rPr lang="en-US" sz="1600" dirty="0">
                <a:solidFill>
                  <a:srgbClr val="002677"/>
                </a:solidFill>
              </a:rPr>
              <a:t>Carbohydrates are converted into glucose (a type of sugar) during digestion</a:t>
            </a:r>
          </a:p>
        </p:txBody>
      </p:sp>
      <p:sp>
        <p:nvSpPr>
          <p:cNvPr id="6" name="Title 3">
            <a:extLst>
              <a:ext uri="{FF2B5EF4-FFF2-40B4-BE49-F238E27FC236}">
                <a16:creationId xmlns:a16="http://schemas.microsoft.com/office/drawing/2014/main" id="{51887160-7651-B540-3752-47757D6E1B41}"/>
              </a:ext>
            </a:extLst>
          </p:cNvPr>
          <p:cNvSpPr>
            <a:spLocks noGrp="1"/>
          </p:cNvSpPr>
          <p:nvPr>
            <p:ph type="title"/>
          </p:nvPr>
        </p:nvSpPr>
        <p:spPr>
          <a:xfrm>
            <a:off x="3831336" y="347472"/>
            <a:ext cx="5056632" cy="731520"/>
          </a:xfrm>
        </p:spPr>
        <p:txBody>
          <a:bodyPr anchor="b">
            <a:normAutofit/>
          </a:bodyPr>
          <a:lstStyle/>
          <a:p>
            <a:pPr algn="ctr"/>
            <a:r>
              <a:rPr lang="en-US" sz="3000" dirty="0">
                <a:solidFill>
                  <a:schemeClr val="accent2"/>
                </a:solidFill>
              </a:rPr>
              <a:t>Why Diet Matters</a:t>
            </a:r>
          </a:p>
        </p:txBody>
      </p:sp>
    </p:spTree>
    <p:extLst>
      <p:ext uri="{BB962C8B-B14F-4D97-AF65-F5344CB8AC3E}">
        <p14:creationId xmlns:p14="http://schemas.microsoft.com/office/powerpoint/2010/main" val="3021382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wl of fruit and vegetables&#10;&#10;Description automatically generated">
            <a:extLst>
              <a:ext uri="{FF2B5EF4-FFF2-40B4-BE49-F238E27FC236}">
                <a16:creationId xmlns:a16="http://schemas.microsoft.com/office/drawing/2014/main" id="{B216B020-6613-C1E4-FEEB-1DD202CDC17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3" name="Slide Number Placeholder 2">
            <a:extLst>
              <a:ext uri="{FF2B5EF4-FFF2-40B4-BE49-F238E27FC236}">
                <a16:creationId xmlns:a16="http://schemas.microsoft.com/office/drawing/2014/main" id="{BB060BA3-3569-F7FD-6ED6-3C82FC052B3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6DE20E4-D496-034F-914D-F7F15B93E95B}" type="slidenum">
              <a:rPr lang="en-US" sz="1200">
                <a:solidFill>
                  <a:srgbClr val="FFFFFF"/>
                </a:solidFill>
                <a:latin typeface="+mn-lt"/>
                <a:cs typeface="+mn-cs"/>
              </a:rPr>
              <a:pPr defTabSz="914400">
                <a:spcAft>
                  <a:spcPts val="600"/>
                </a:spcAft>
              </a:pPr>
              <a:t>6</a:t>
            </a:fld>
            <a:endParaRPr lang="en-US" sz="1200">
              <a:solidFill>
                <a:srgbClr val="FFFFFF"/>
              </a:solidFill>
              <a:latin typeface="+mn-lt"/>
              <a:cs typeface="+mn-cs"/>
            </a:endParaRPr>
          </a:p>
        </p:txBody>
      </p:sp>
      <p:sp>
        <p:nvSpPr>
          <p:cNvPr id="5" name="Content Placeholder 4">
            <a:extLst>
              <a:ext uri="{FF2B5EF4-FFF2-40B4-BE49-F238E27FC236}">
                <a16:creationId xmlns:a16="http://schemas.microsoft.com/office/drawing/2014/main" id="{CB46A53C-61AD-D8C9-3552-6D7CB720B5A0}"/>
              </a:ext>
            </a:extLst>
          </p:cNvPr>
          <p:cNvSpPr>
            <a:spLocks noGrp="1"/>
          </p:cNvSpPr>
          <p:nvPr>
            <p:ph type="body" sz="quarter" idx="13"/>
          </p:nvPr>
        </p:nvSpPr>
        <p:spPr>
          <a:xfrm>
            <a:off x="3831336" y="1425182"/>
            <a:ext cx="5157216" cy="5167642"/>
          </a:xfrm>
        </p:spPr>
        <p:txBody>
          <a:bodyPr anchor="t">
            <a:normAutofit/>
          </a:bodyPr>
          <a:lstStyle/>
          <a:p>
            <a:pPr marL="285750" indent="-285750">
              <a:buFont typeface="Wingdings" panose="05000000000000000000" pitchFamily="2" charset="2"/>
              <a:buChar char="Ø"/>
            </a:pPr>
            <a:r>
              <a:rPr lang="en-US" sz="1600" dirty="0">
                <a:solidFill>
                  <a:srgbClr val="002677"/>
                </a:solidFill>
              </a:rPr>
              <a:t>The foods you eat have a direct impact on your blood glucose levels</a:t>
            </a:r>
          </a:p>
          <a:p>
            <a:pPr marL="285750" indent="-285750">
              <a:buFont typeface="Wingdings" panose="05000000000000000000" pitchFamily="2" charset="2"/>
              <a:buChar char="Ø"/>
            </a:pPr>
            <a:r>
              <a:rPr lang="en-US" sz="1600" dirty="0">
                <a:solidFill>
                  <a:srgbClr val="002677"/>
                </a:solidFill>
              </a:rPr>
              <a:t>Managing your blood glucose level is key to diabetes management</a:t>
            </a:r>
          </a:p>
          <a:p>
            <a:pPr marL="285750" indent="-285750">
              <a:buFont typeface="Wingdings" panose="05000000000000000000" pitchFamily="2" charset="2"/>
              <a:buChar char="Ø"/>
            </a:pPr>
            <a:r>
              <a:rPr lang="en-US" sz="1600" dirty="0">
                <a:solidFill>
                  <a:srgbClr val="002677"/>
                </a:solidFill>
              </a:rPr>
              <a:t>Carbohydrates are converted into glucose (a type of sugar) during digestion</a:t>
            </a:r>
          </a:p>
          <a:p>
            <a:pPr marL="285750" indent="-285750">
              <a:buFont typeface="Wingdings" panose="05000000000000000000" pitchFamily="2" charset="2"/>
              <a:buChar char="Ø"/>
            </a:pPr>
            <a:r>
              <a:rPr lang="en-US" sz="1600" dirty="0">
                <a:solidFill>
                  <a:srgbClr val="002677"/>
                </a:solidFill>
              </a:rPr>
              <a:t>Type 2 diabetes occurs when your body cannot make enough insulin or cannot use the insulin it makes</a:t>
            </a:r>
          </a:p>
        </p:txBody>
      </p:sp>
      <p:sp>
        <p:nvSpPr>
          <p:cNvPr id="6" name="Title 3">
            <a:extLst>
              <a:ext uri="{FF2B5EF4-FFF2-40B4-BE49-F238E27FC236}">
                <a16:creationId xmlns:a16="http://schemas.microsoft.com/office/drawing/2014/main" id="{51887160-7651-B540-3752-47757D6E1B41}"/>
              </a:ext>
            </a:extLst>
          </p:cNvPr>
          <p:cNvSpPr>
            <a:spLocks noGrp="1"/>
          </p:cNvSpPr>
          <p:nvPr>
            <p:ph type="title"/>
          </p:nvPr>
        </p:nvSpPr>
        <p:spPr>
          <a:xfrm>
            <a:off x="3831336" y="347472"/>
            <a:ext cx="5056632" cy="731520"/>
          </a:xfrm>
        </p:spPr>
        <p:txBody>
          <a:bodyPr anchor="b">
            <a:normAutofit/>
          </a:bodyPr>
          <a:lstStyle/>
          <a:p>
            <a:pPr algn="ctr"/>
            <a:r>
              <a:rPr lang="en-US" sz="3000" dirty="0">
                <a:solidFill>
                  <a:schemeClr val="accent2"/>
                </a:solidFill>
              </a:rPr>
              <a:t>Why Diet Matters</a:t>
            </a:r>
          </a:p>
        </p:txBody>
      </p:sp>
    </p:spTree>
    <p:extLst>
      <p:ext uri="{BB962C8B-B14F-4D97-AF65-F5344CB8AC3E}">
        <p14:creationId xmlns:p14="http://schemas.microsoft.com/office/powerpoint/2010/main" val="3962890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wl of fruit and vegetables&#10;&#10;Description automatically generated">
            <a:extLst>
              <a:ext uri="{FF2B5EF4-FFF2-40B4-BE49-F238E27FC236}">
                <a16:creationId xmlns:a16="http://schemas.microsoft.com/office/drawing/2014/main" id="{B216B020-6613-C1E4-FEEB-1DD202CDC17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3" name="Slide Number Placeholder 2">
            <a:extLst>
              <a:ext uri="{FF2B5EF4-FFF2-40B4-BE49-F238E27FC236}">
                <a16:creationId xmlns:a16="http://schemas.microsoft.com/office/drawing/2014/main" id="{BB060BA3-3569-F7FD-6ED6-3C82FC052B3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6DE20E4-D496-034F-914D-F7F15B93E95B}" type="slidenum">
              <a:rPr lang="en-US" sz="1200">
                <a:solidFill>
                  <a:srgbClr val="FFFFFF"/>
                </a:solidFill>
                <a:latin typeface="+mn-lt"/>
                <a:cs typeface="+mn-cs"/>
              </a:rPr>
              <a:pPr defTabSz="914400">
                <a:spcAft>
                  <a:spcPts val="600"/>
                </a:spcAft>
              </a:pPr>
              <a:t>7</a:t>
            </a:fld>
            <a:endParaRPr lang="en-US" sz="1200">
              <a:solidFill>
                <a:srgbClr val="FFFFFF"/>
              </a:solidFill>
              <a:latin typeface="+mn-lt"/>
              <a:cs typeface="+mn-cs"/>
            </a:endParaRPr>
          </a:p>
        </p:txBody>
      </p:sp>
      <p:sp>
        <p:nvSpPr>
          <p:cNvPr id="5" name="Content Placeholder 4">
            <a:extLst>
              <a:ext uri="{FF2B5EF4-FFF2-40B4-BE49-F238E27FC236}">
                <a16:creationId xmlns:a16="http://schemas.microsoft.com/office/drawing/2014/main" id="{CB46A53C-61AD-D8C9-3552-6D7CB720B5A0}"/>
              </a:ext>
            </a:extLst>
          </p:cNvPr>
          <p:cNvSpPr>
            <a:spLocks noGrp="1"/>
          </p:cNvSpPr>
          <p:nvPr>
            <p:ph type="body" sz="quarter" idx="13"/>
          </p:nvPr>
        </p:nvSpPr>
        <p:spPr>
          <a:xfrm>
            <a:off x="3831336" y="1425182"/>
            <a:ext cx="5157216" cy="5167642"/>
          </a:xfrm>
        </p:spPr>
        <p:txBody>
          <a:bodyPr anchor="t">
            <a:normAutofit/>
          </a:bodyPr>
          <a:lstStyle/>
          <a:p>
            <a:pPr marL="285750" indent="-285750">
              <a:buFont typeface="Wingdings" panose="05000000000000000000" pitchFamily="2" charset="2"/>
              <a:buChar char="Ø"/>
            </a:pPr>
            <a:r>
              <a:rPr lang="en-US" sz="1600" dirty="0">
                <a:solidFill>
                  <a:srgbClr val="002677"/>
                </a:solidFill>
              </a:rPr>
              <a:t>The foods you eat have a direct impact on your blood glucose levels</a:t>
            </a:r>
          </a:p>
          <a:p>
            <a:pPr marL="285750" indent="-285750">
              <a:buFont typeface="Wingdings" panose="05000000000000000000" pitchFamily="2" charset="2"/>
              <a:buChar char="Ø"/>
            </a:pPr>
            <a:r>
              <a:rPr lang="en-US" sz="1600" dirty="0">
                <a:solidFill>
                  <a:srgbClr val="002677"/>
                </a:solidFill>
              </a:rPr>
              <a:t>Managing your blood glucose level is key to diabetes management</a:t>
            </a:r>
          </a:p>
          <a:p>
            <a:pPr marL="285750" indent="-285750">
              <a:buFont typeface="Wingdings" panose="05000000000000000000" pitchFamily="2" charset="2"/>
              <a:buChar char="Ø"/>
            </a:pPr>
            <a:r>
              <a:rPr lang="en-US" sz="1600" dirty="0">
                <a:solidFill>
                  <a:srgbClr val="002677"/>
                </a:solidFill>
              </a:rPr>
              <a:t>Carbohydrates are converted into glucose (a type of sugar) during digestion</a:t>
            </a:r>
          </a:p>
          <a:p>
            <a:pPr marL="285750" indent="-285750">
              <a:buFont typeface="Wingdings" panose="05000000000000000000" pitchFamily="2" charset="2"/>
              <a:buChar char="Ø"/>
            </a:pPr>
            <a:r>
              <a:rPr lang="en-US" sz="1600" dirty="0">
                <a:solidFill>
                  <a:srgbClr val="002677"/>
                </a:solidFill>
              </a:rPr>
              <a:t>Type 2 diabetes occurs when your body cannot make enough insulin or cannot use the insulin it makes</a:t>
            </a:r>
          </a:p>
          <a:p>
            <a:pPr marL="285750" indent="-285750">
              <a:buFont typeface="Wingdings" panose="05000000000000000000" pitchFamily="2" charset="2"/>
              <a:buChar char="Ø"/>
            </a:pPr>
            <a:r>
              <a:rPr lang="en-US" sz="1600" dirty="0">
                <a:solidFill>
                  <a:srgbClr val="002677"/>
                </a:solidFill>
              </a:rPr>
              <a:t>Insulin helps glucose enter the cells in your body so it can be used for energy</a:t>
            </a:r>
          </a:p>
        </p:txBody>
      </p:sp>
      <p:sp>
        <p:nvSpPr>
          <p:cNvPr id="6" name="Title 3">
            <a:extLst>
              <a:ext uri="{FF2B5EF4-FFF2-40B4-BE49-F238E27FC236}">
                <a16:creationId xmlns:a16="http://schemas.microsoft.com/office/drawing/2014/main" id="{51887160-7651-B540-3752-47757D6E1B41}"/>
              </a:ext>
            </a:extLst>
          </p:cNvPr>
          <p:cNvSpPr>
            <a:spLocks noGrp="1"/>
          </p:cNvSpPr>
          <p:nvPr>
            <p:ph type="title"/>
          </p:nvPr>
        </p:nvSpPr>
        <p:spPr>
          <a:xfrm>
            <a:off x="3831336" y="347472"/>
            <a:ext cx="5056632" cy="731520"/>
          </a:xfrm>
        </p:spPr>
        <p:txBody>
          <a:bodyPr anchor="b">
            <a:normAutofit/>
          </a:bodyPr>
          <a:lstStyle/>
          <a:p>
            <a:pPr algn="ctr"/>
            <a:r>
              <a:rPr lang="en-US" sz="3000" dirty="0">
                <a:solidFill>
                  <a:schemeClr val="accent2"/>
                </a:solidFill>
              </a:rPr>
              <a:t>Why Diet Matters</a:t>
            </a:r>
          </a:p>
        </p:txBody>
      </p:sp>
    </p:spTree>
    <p:extLst>
      <p:ext uri="{BB962C8B-B14F-4D97-AF65-F5344CB8AC3E}">
        <p14:creationId xmlns:p14="http://schemas.microsoft.com/office/powerpoint/2010/main" val="2129077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wl of fruit and vegetables&#10;&#10;Description automatically generated">
            <a:extLst>
              <a:ext uri="{FF2B5EF4-FFF2-40B4-BE49-F238E27FC236}">
                <a16:creationId xmlns:a16="http://schemas.microsoft.com/office/drawing/2014/main" id="{B216B020-6613-C1E4-FEEB-1DD202CDC17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3" name="Slide Number Placeholder 2">
            <a:extLst>
              <a:ext uri="{FF2B5EF4-FFF2-40B4-BE49-F238E27FC236}">
                <a16:creationId xmlns:a16="http://schemas.microsoft.com/office/drawing/2014/main" id="{BB060BA3-3569-F7FD-6ED6-3C82FC052B3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6DE20E4-D496-034F-914D-F7F15B93E95B}" type="slidenum">
              <a:rPr lang="en-US" sz="1200">
                <a:solidFill>
                  <a:srgbClr val="FFFFFF"/>
                </a:solidFill>
                <a:latin typeface="+mn-lt"/>
                <a:cs typeface="+mn-cs"/>
              </a:rPr>
              <a:pPr defTabSz="914400">
                <a:spcAft>
                  <a:spcPts val="600"/>
                </a:spcAft>
              </a:pPr>
              <a:t>8</a:t>
            </a:fld>
            <a:endParaRPr lang="en-US" sz="1200">
              <a:solidFill>
                <a:srgbClr val="FFFFFF"/>
              </a:solidFill>
              <a:latin typeface="+mn-lt"/>
              <a:cs typeface="+mn-cs"/>
            </a:endParaRPr>
          </a:p>
        </p:txBody>
      </p:sp>
      <p:sp>
        <p:nvSpPr>
          <p:cNvPr id="5" name="Content Placeholder 4">
            <a:extLst>
              <a:ext uri="{FF2B5EF4-FFF2-40B4-BE49-F238E27FC236}">
                <a16:creationId xmlns:a16="http://schemas.microsoft.com/office/drawing/2014/main" id="{CB46A53C-61AD-D8C9-3552-6D7CB720B5A0}"/>
              </a:ext>
            </a:extLst>
          </p:cNvPr>
          <p:cNvSpPr>
            <a:spLocks noGrp="1"/>
          </p:cNvSpPr>
          <p:nvPr>
            <p:ph type="body" sz="quarter" idx="13"/>
          </p:nvPr>
        </p:nvSpPr>
        <p:spPr>
          <a:xfrm>
            <a:off x="3831336" y="1425182"/>
            <a:ext cx="5157216" cy="5167642"/>
          </a:xfrm>
        </p:spPr>
        <p:txBody>
          <a:bodyPr anchor="t">
            <a:normAutofit/>
          </a:bodyPr>
          <a:lstStyle/>
          <a:p>
            <a:pPr marL="285750" indent="-285750">
              <a:buFont typeface="Wingdings" panose="05000000000000000000" pitchFamily="2" charset="2"/>
              <a:buChar char="Ø"/>
            </a:pPr>
            <a:r>
              <a:rPr lang="en-US" sz="1600" dirty="0">
                <a:solidFill>
                  <a:srgbClr val="002677"/>
                </a:solidFill>
              </a:rPr>
              <a:t>The foods you eat have a direct impact on your blood glucose levels</a:t>
            </a:r>
          </a:p>
          <a:p>
            <a:pPr marL="285750" indent="-285750">
              <a:buFont typeface="Wingdings" panose="05000000000000000000" pitchFamily="2" charset="2"/>
              <a:buChar char="Ø"/>
            </a:pPr>
            <a:r>
              <a:rPr lang="en-US" sz="1600" dirty="0">
                <a:solidFill>
                  <a:srgbClr val="002677"/>
                </a:solidFill>
              </a:rPr>
              <a:t>Managing your blood glucose level is key to diabetes management</a:t>
            </a:r>
          </a:p>
          <a:p>
            <a:pPr marL="285750" indent="-285750">
              <a:buFont typeface="Wingdings" panose="05000000000000000000" pitchFamily="2" charset="2"/>
              <a:buChar char="Ø"/>
            </a:pPr>
            <a:r>
              <a:rPr lang="en-US" sz="1600" dirty="0">
                <a:solidFill>
                  <a:srgbClr val="002677"/>
                </a:solidFill>
              </a:rPr>
              <a:t>Carbohydrates are converted into glucose (a type of sugar) during digestion</a:t>
            </a:r>
          </a:p>
          <a:p>
            <a:pPr marL="285750" indent="-285750">
              <a:buFont typeface="Wingdings" panose="05000000000000000000" pitchFamily="2" charset="2"/>
              <a:buChar char="Ø"/>
            </a:pPr>
            <a:r>
              <a:rPr lang="en-US" sz="1600" dirty="0">
                <a:solidFill>
                  <a:srgbClr val="002677"/>
                </a:solidFill>
              </a:rPr>
              <a:t>Type 2 diabetes occurs when your body cannot make enough insulin or cannot use the insulin it makes</a:t>
            </a:r>
          </a:p>
          <a:p>
            <a:pPr marL="285750" indent="-285750">
              <a:buFont typeface="Wingdings" panose="05000000000000000000" pitchFamily="2" charset="2"/>
              <a:buChar char="Ø"/>
            </a:pPr>
            <a:r>
              <a:rPr lang="en-US" sz="1600" dirty="0">
                <a:solidFill>
                  <a:srgbClr val="002677"/>
                </a:solidFill>
              </a:rPr>
              <a:t>Insulin helps glucose enter the cells in your body so it can be used for energy</a:t>
            </a:r>
          </a:p>
          <a:p>
            <a:pPr marL="285750" indent="-285750">
              <a:buFont typeface="Wingdings" panose="05000000000000000000" pitchFamily="2" charset="2"/>
              <a:buChar char="Ø"/>
            </a:pPr>
            <a:r>
              <a:rPr lang="en-US" sz="1600" dirty="0">
                <a:solidFill>
                  <a:srgbClr val="002677"/>
                </a:solidFill>
              </a:rPr>
              <a:t>When blood glucose levels are high over a long period of time it causes damage to parts of your body such as eyes, kidneys, nerves, and blood vessels</a:t>
            </a:r>
          </a:p>
        </p:txBody>
      </p:sp>
      <p:sp>
        <p:nvSpPr>
          <p:cNvPr id="6" name="Title 3">
            <a:extLst>
              <a:ext uri="{FF2B5EF4-FFF2-40B4-BE49-F238E27FC236}">
                <a16:creationId xmlns:a16="http://schemas.microsoft.com/office/drawing/2014/main" id="{51887160-7651-B540-3752-47757D6E1B41}"/>
              </a:ext>
            </a:extLst>
          </p:cNvPr>
          <p:cNvSpPr>
            <a:spLocks noGrp="1"/>
          </p:cNvSpPr>
          <p:nvPr>
            <p:ph type="title"/>
          </p:nvPr>
        </p:nvSpPr>
        <p:spPr>
          <a:xfrm>
            <a:off x="3831336" y="347472"/>
            <a:ext cx="5056632" cy="731520"/>
          </a:xfrm>
        </p:spPr>
        <p:txBody>
          <a:bodyPr anchor="b">
            <a:normAutofit/>
          </a:bodyPr>
          <a:lstStyle/>
          <a:p>
            <a:pPr algn="ctr"/>
            <a:r>
              <a:rPr lang="en-US" sz="3000" dirty="0">
                <a:solidFill>
                  <a:schemeClr val="accent2"/>
                </a:solidFill>
              </a:rPr>
              <a:t>Why Diet Matters</a:t>
            </a:r>
          </a:p>
        </p:txBody>
      </p:sp>
    </p:spTree>
    <p:extLst>
      <p:ext uri="{BB962C8B-B14F-4D97-AF65-F5344CB8AC3E}">
        <p14:creationId xmlns:p14="http://schemas.microsoft.com/office/powerpoint/2010/main" val="3789409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wl of fruit and vegetables&#10;&#10;Description automatically generated">
            <a:extLst>
              <a:ext uri="{FF2B5EF4-FFF2-40B4-BE49-F238E27FC236}">
                <a16:creationId xmlns:a16="http://schemas.microsoft.com/office/drawing/2014/main" id="{B216B020-6613-C1E4-FEEB-1DD202CDC17A}"/>
              </a:ext>
            </a:extLst>
          </p:cNvPr>
          <p:cNvPicPr>
            <a:picLocks noChangeAspect="1"/>
          </p:cNvPicPr>
          <p:nvPr/>
        </p:nvPicPr>
        <p:blipFill rotWithShape="1">
          <a:blip r:embed="rId3"/>
          <a:srcRect b="5380"/>
          <a:stretch/>
        </p:blipFill>
        <p:spPr>
          <a:xfrm>
            <a:off x="20" y="1282"/>
            <a:ext cx="9143980" cy="6856718"/>
          </a:xfrm>
          <a:prstGeom prst="rect">
            <a:avLst/>
          </a:prstGeom>
        </p:spPr>
      </p:pic>
      <p:sp>
        <p:nvSpPr>
          <p:cNvPr id="3" name="Slide Number Placeholder 2">
            <a:extLst>
              <a:ext uri="{FF2B5EF4-FFF2-40B4-BE49-F238E27FC236}">
                <a16:creationId xmlns:a16="http://schemas.microsoft.com/office/drawing/2014/main" id="{BB060BA3-3569-F7FD-6ED6-3C82FC052B32}"/>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defTabSz="914400">
              <a:spcAft>
                <a:spcPts val="600"/>
              </a:spcAft>
            </a:pPr>
            <a:fld id="{66DE20E4-D496-034F-914D-F7F15B93E95B}" type="slidenum">
              <a:rPr lang="en-US" sz="1200">
                <a:solidFill>
                  <a:srgbClr val="FFFFFF"/>
                </a:solidFill>
                <a:latin typeface="+mn-lt"/>
                <a:cs typeface="+mn-cs"/>
              </a:rPr>
              <a:pPr defTabSz="914400">
                <a:spcAft>
                  <a:spcPts val="600"/>
                </a:spcAft>
              </a:pPr>
              <a:t>9</a:t>
            </a:fld>
            <a:endParaRPr lang="en-US" sz="1200">
              <a:solidFill>
                <a:srgbClr val="FFFFFF"/>
              </a:solidFill>
              <a:latin typeface="+mn-lt"/>
              <a:cs typeface="+mn-cs"/>
            </a:endParaRPr>
          </a:p>
        </p:txBody>
      </p:sp>
      <p:sp>
        <p:nvSpPr>
          <p:cNvPr id="5" name="Content Placeholder 4">
            <a:extLst>
              <a:ext uri="{FF2B5EF4-FFF2-40B4-BE49-F238E27FC236}">
                <a16:creationId xmlns:a16="http://schemas.microsoft.com/office/drawing/2014/main" id="{CB46A53C-61AD-D8C9-3552-6D7CB720B5A0}"/>
              </a:ext>
            </a:extLst>
          </p:cNvPr>
          <p:cNvSpPr>
            <a:spLocks noGrp="1"/>
          </p:cNvSpPr>
          <p:nvPr>
            <p:ph type="body" sz="quarter" idx="13"/>
          </p:nvPr>
        </p:nvSpPr>
        <p:spPr>
          <a:xfrm>
            <a:off x="3831336" y="1425182"/>
            <a:ext cx="5157216" cy="5167642"/>
          </a:xfrm>
        </p:spPr>
        <p:txBody>
          <a:bodyPr anchor="t">
            <a:normAutofit/>
          </a:bodyPr>
          <a:lstStyle/>
          <a:p>
            <a:pPr marL="285750" indent="-285750">
              <a:buFont typeface="Wingdings" panose="05000000000000000000" pitchFamily="2" charset="2"/>
              <a:buChar char="Ø"/>
            </a:pPr>
            <a:r>
              <a:rPr lang="en-US" sz="1600" dirty="0">
                <a:solidFill>
                  <a:srgbClr val="002677"/>
                </a:solidFill>
              </a:rPr>
              <a:t>The foods you eat have a direct impact on your blood glucose levels</a:t>
            </a:r>
          </a:p>
          <a:p>
            <a:pPr marL="285750" indent="-285750">
              <a:buFont typeface="Wingdings" panose="05000000000000000000" pitchFamily="2" charset="2"/>
              <a:buChar char="Ø"/>
            </a:pPr>
            <a:r>
              <a:rPr lang="en-US" sz="1600" dirty="0">
                <a:solidFill>
                  <a:srgbClr val="002677"/>
                </a:solidFill>
              </a:rPr>
              <a:t>Managing your blood glucose level is key to diabetes management</a:t>
            </a:r>
          </a:p>
          <a:p>
            <a:pPr marL="285750" indent="-285750">
              <a:buFont typeface="Wingdings" panose="05000000000000000000" pitchFamily="2" charset="2"/>
              <a:buChar char="Ø"/>
            </a:pPr>
            <a:r>
              <a:rPr lang="en-US" sz="1600" dirty="0">
                <a:solidFill>
                  <a:srgbClr val="002677"/>
                </a:solidFill>
              </a:rPr>
              <a:t>Carbohydrates are converted into glucose (a type of sugar) during digestion</a:t>
            </a:r>
          </a:p>
          <a:p>
            <a:pPr marL="285750" indent="-285750">
              <a:buFont typeface="Wingdings" panose="05000000000000000000" pitchFamily="2" charset="2"/>
              <a:buChar char="Ø"/>
            </a:pPr>
            <a:r>
              <a:rPr lang="en-US" sz="1600" dirty="0">
                <a:solidFill>
                  <a:srgbClr val="002677"/>
                </a:solidFill>
              </a:rPr>
              <a:t>Type 2 diabetes occurs when your body cannot make enough insulin or cannot use the insulin it makes</a:t>
            </a:r>
          </a:p>
          <a:p>
            <a:pPr marL="285750" indent="-285750">
              <a:buFont typeface="Wingdings" panose="05000000000000000000" pitchFamily="2" charset="2"/>
              <a:buChar char="Ø"/>
            </a:pPr>
            <a:r>
              <a:rPr lang="en-US" sz="1600" dirty="0">
                <a:solidFill>
                  <a:srgbClr val="002677"/>
                </a:solidFill>
              </a:rPr>
              <a:t>Insulin helps glucose enter the cells in your body so it can be used for energy</a:t>
            </a:r>
          </a:p>
          <a:p>
            <a:pPr marL="285750" indent="-285750">
              <a:buFont typeface="Wingdings" panose="05000000000000000000" pitchFamily="2" charset="2"/>
              <a:buChar char="Ø"/>
            </a:pPr>
            <a:r>
              <a:rPr lang="en-US" sz="1600" dirty="0">
                <a:solidFill>
                  <a:srgbClr val="002677"/>
                </a:solidFill>
              </a:rPr>
              <a:t>When blood glucose levels are high over a long period of time it causes damage to parts of your body such as eyes, kidneys, nerves, and blood vessels</a:t>
            </a:r>
          </a:p>
          <a:p>
            <a:pPr marL="285750" indent="-285750">
              <a:buFont typeface="Wingdings" panose="05000000000000000000" pitchFamily="2" charset="2"/>
              <a:buChar char="Ø"/>
            </a:pPr>
            <a:r>
              <a:rPr lang="en-US" sz="1600" dirty="0">
                <a:solidFill>
                  <a:srgbClr val="002677"/>
                </a:solidFill>
              </a:rPr>
              <a:t>Understanding the carbs in the foods you eat will help you manage your diabetes (simple vs Complex)</a:t>
            </a:r>
          </a:p>
        </p:txBody>
      </p:sp>
      <p:sp>
        <p:nvSpPr>
          <p:cNvPr id="6" name="Title 3">
            <a:extLst>
              <a:ext uri="{FF2B5EF4-FFF2-40B4-BE49-F238E27FC236}">
                <a16:creationId xmlns:a16="http://schemas.microsoft.com/office/drawing/2014/main" id="{51887160-7651-B540-3752-47757D6E1B41}"/>
              </a:ext>
            </a:extLst>
          </p:cNvPr>
          <p:cNvSpPr>
            <a:spLocks noGrp="1"/>
          </p:cNvSpPr>
          <p:nvPr>
            <p:ph type="title"/>
          </p:nvPr>
        </p:nvSpPr>
        <p:spPr>
          <a:xfrm>
            <a:off x="3831336" y="347472"/>
            <a:ext cx="5056632" cy="731520"/>
          </a:xfrm>
        </p:spPr>
        <p:txBody>
          <a:bodyPr anchor="b">
            <a:normAutofit/>
          </a:bodyPr>
          <a:lstStyle/>
          <a:p>
            <a:pPr algn="ctr"/>
            <a:r>
              <a:rPr lang="en-US" sz="3000" dirty="0">
                <a:solidFill>
                  <a:schemeClr val="accent2"/>
                </a:solidFill>
              </a:rPr>
              <a:t>Why Diet Matters</a:t>
            </a:r>
          </a:p>
        </p:txBody>
      </p:sp>
    </p:spTree>
    <p:extLst>
      <p:ext uri="{BB962C8B-B14F-4D97-AF65-F5344CB8AC3E}">
        <p14:creationId xmlns:p14="http://schemas.microsoft.com/office/powerpoint/2010/main" val="227555117"/>
      </p:ext>
    </p:extLst>
  </p:cSld>
  <p:clrMapOvr>
    <a:masterClrMapping/>
  </p:clrMapOvr>
</p:sld>
</file>

<file path=ppt/theme/theme1.xml><?xml version="1.0" encoding="utf-8"?>
<a:theme xmlns:a="http://schemas.openxmlformats.org/drawingml/2006/main" name="Master Theme">
  <a:themeElements>
    <a:clrScheme name="Custom 3">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53c0824a-faaf-4159-898a-f46e3c55f7bf" xsi:nil="true"/>
    <lcf76f155ced4ddcb4097134ff3c332f xmlns="40803de3-c284-454e-9e8b-894b24c95c17">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EE3496DF4B3B438A229AA2D8F520EF" ma:contentTypeVersion="16" ma:contentTypeDescription="Create a new document." ma:contentTypeScope="" ma:versionID="f4fa8e9289e4689faaf94d1e21d5d916">
  <xsd:schema xmlns:xsd="http://www.w3.org/2001/XMLSchema" xmlns:xs="http://www.w3.org/2001/XMLSchema" xmlns:p="http://schemas.microsoft.com/office/2006/metadata/properties" xmlns:ns1="http://schemas.microsoft.com/sharepoint/v3" xmlns:ns2="40803de3-c284-454e-9e8b-894b24c95c17" xmlns:ns3="53c0824a-faaf-4159-898a-f46e3c55f7bf" targetNamespace="http://schemas.microsoft.com/office/2006/metadata/properties" ma:root="true" ma:fieldsID="9fae35d90bde93310601dfabc4a9b41a" ns1:_="" ns2:_="" ns3:_="">
    <xsd:import namespace="http://schemas.microsoft.com/sharepoint/v3"/>
    <xsd:import namespace="40803de3-c284-454e-9e8b-894b24c95c17"/>
    <xsd:import namespace="53c0824a-faaf-4159-898a-f46e3c55f7b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03de3-c284-454e-9e8b-894b24c95c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61551b7-2750-428f-b817-ff58ad39112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c0824a-faaf-4159-898a-f46e3c55f7b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a39d0108-f3ec-4cb0-ade9-11a12c72bd54}" ma:internalName="TaxCatchAll" ma:showField="CatchAllData" ma:web="53c0824a-faaf-4159-898a-f46e3c55f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7EFAC5-BAD8-46AE-9010-F85FCD137ABD}">
  <ds:schemaRef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40803de3-c284-454e-9e8b-894b24c95c17"/>
    <ds:schemaRef ds:uri="http://www.w3.org/XML/1998/namespace"/>
    <ds:schemaRef ds:uri="http://schemas.microsoft.com/office/2006/documentManagement/types"/>
    <ds:schemaRef ds:uri="http://purl.org/dc/terms/"/>
    <ds:schemaRef ds:uri="53c0824a-faaf-4159-898a-f46e3c55f7bf"/>
    <ds:schemaRef ds:uri="http://schemas.microsoft.com/sharepoint/v3"/>
    <ds:schemaRef ds:uri="http://purl.org/dc/dcmitype/"/>
  </ds:schemaRefs>
</ds:datastoreItem>
</file>

<file path=customXml/itemProps2.xml><?xml version="1.0" encoding="utf-8"?>
<ds:datastoreItem xmlns:ds="http://schemas.openxmlformats.org/officeDocument/2006/customXml" ds:itemID="{F9CE0D2D-7FCD-4526-84F9-8AAB4655F0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0803de3-c284-454e-9e8b-894b24c95c17"/>
    <ds:schemaRef ds:uri="53c0824a-faaf-4159-898a-f46e3c55f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A12367-6D0A-4C7E-B3CF-D743FC9FB9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69114</TotalTime>
  <Words>4616</Words>
  <Application>Microsoft Office PowerPoint</Application>
  <PresentationFormat>On-screen Show (4:3)</PresentationFormat>
  <Paragraphs>292</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Master Theme</vt:lpstr>
      <vt:lpstr>UnitedHealthcare Diabetes Care &amp; You</vt:lpstr>
      <vt:lpstr>Why Diet Matters</vt:lpstr>
      <vt:lpstr>Why Diet Matters</vt:lpstr>
      <vt:lpstr>Why Diet Matters</vt:lpstr>
      <vt:lpstr>Why Diet Matters</vt:lpstr>
      <vt:lpstr>Why Diet Matters</vt:lpstr>
      <vt:lpstr>Why Diet Matters</vt:lpstr>
      <vt:lpstr>Why Diet Matters</vt:lpstr>
      <vt:lpstr>Why Diet Matters</vt:lpstr>
      <vt:lpstr>Carbohydrates</vt:lpstr>
      <vt:lpstr>Complex  Carbohydrates            </vt:lpstr>
      <vt:lpstr>Count EVERYTHING!</vt:lpstr>
      <vt:lpstr>Carb Counting</vt:lpstr>
      <vt:lpstr>Protein</vt:lpstr>
      <vt:lpstr>Healthy       Proteins            </vt:lpstr>
      <vt:lpstr>Eat Consistently</vt:lpstr>
      <vt:lpstr>Meal Portions</vt:lpstr>
      <vt:lpstr>If there is no way to measure, use your hand! </vt:lpstr>
      <vt:lpstr>Snacks</vt:lpstr>
      <vt:lpstr>Healthy Snacks</vt:lpstr>
      <vt:lpstr>Vegetables</vt:lpstr>
      <vt:lpstr>Starches &amp; Grains High in Carbohydrates</vt:lpstr>
      <vt:lpstr>Fruits &amp; Milk High in Carbohydrates</vt:lpstr>
      <vt:lpstr>Fats and Oils</vt:lpstr>
      <vt:lpstr>Fats &amp; Oils * Suggested Serving Sizes (each 5 grams of fat)</vt:lpstr>
      <vt:lpstr>Blood Sugar Tracking</vt:lpstr>
      <vt:lpstr>Blood Sugar Tracking</vt:lpstr>
      <vt:lpstr>Blood Sugar Tracking</vt:lpstr>
      <vt:lpstr>Blood Sugar Tracking</vt:lpstr>
      <vt:lpstr>Blood Sugar Tracking</vt:lpstr>
      <vt:lpstr>Blood Sugar Tracking</vt:lpstr>
      <vt:lpstr>Blood Sugar Tracking</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Walters</dc:creator>
  <cp:lastModifiedBy>Amy Honeycutt</cp:lastModifiedBy>
  <cp:revision>547</cp:revision>
  <dcterms:created xsi:type="dcterms:W3CDTF">2020-04-04T18:38:29Z</dcterms:created>
  <dcterms:modified xsi:type="dcterms:W3CDTF">2025-06-16T20:12:40Z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8a73c85-e524-44a6-bd58-7df7ef87be8f_Enabled">
    <vt:lpwstr>true</vt:lpwstr>
  </property>
  <property fmtid="{D5CDD505-2E9C-101B-9397-08002B2CF9AE}" pid="3" name="MSIP_Label_a8a73c85-e524-44a6-bd58-7df7ef87be8f_SetDate">
    <vt:lpwstr>2023-01-03T20:27:56Z</vt:lpwstr>
  </property>
  <property fmtid="{D5CDD505-2E9C-101B-9397-08002B2CF9AE}" pid="4" name="MSIP_Label_a8a73c85-e524-44a6-bd58-7df7ef87be8f_Method">
    <vt:lpwstr>Standard</vt:lpwstr>
  </property>
  <property fmtid="{D5CDD505-2E9C-101B-9397-08002B2CF9AE}" pid="5" name="MSIP_Label_a8a73c85-e524-44a6-bd58-7df7ef87be8f_Name">
    <vt:lpwstr>Internal Label</vt:lpwstr>
  </property>
  <property fmtid="{D5CDD505-2E9C-101B-9397-08002B2CF9AE}" pid="6" name="MSIP_Label_a8a73c85-e524-44a6-bd58-7df7ef87be8f_SiteId">
    <vt:lpwstr>db05faca-c82a-4b9d-b9c5-0f64b6755421</vt:lpwstr>
  </property>
  <property fmtid="{D5CDD505-2E9C-101B-9397-08002B2CF9AE}" pid="7" name="MSIP_Label_a8a73c85-e524-44a6-bd58-7df7ef87be8f_ActionId">
    <vt:lpwstr>85bf8c43-218e-4854-8461-b7a9041c8c36</vt:lpwstr>
  </property>
  <property fmtid="{D5CDD505-2E9C-101B-9397-08002B2CF9AE}" pid="8" name="MSIP_Label_a8a73c85-e524-44a6-bd58-7df7ef87be8f_ContentBits">
    <vt:lpwstr>0</vt:lpwstr>
  </property>
  <property fmtid="{D5CDD505-2E9C-101B-9397-08002B2CF9AE}" pid="9" name="ContentTypeId">
    <vt:lpwstr>0x010100BAEE3496DF4B3B438A229AA2D8F520EF</vt:lpwstr>
  </property>
  <property fmtid="{D5CDD505-2E9C-101B-9397-08002B2CF9AE}" pid="10" name="MediaServiceImageTags">
    <vt:lpwstr/>
  </property>
</Properties>
</file>